
<file path=[Content_Types].xml><?xml version="1.0" encoding="utf-8"?>
<Types xmlns="http://schemas.openxmlformats.org/package/2006/content-types">
  <Default Extension="jpeg" ContentType="image/jpeg"/>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23"/>
  </p:handoutMasterIdLst>
  <p:sldIdLst>
    <p:sldId id="256" r:id="rId3"/>
    <p:sldId id="850" r:id="rId4"/>
    <p:sldId id="257" r:id="rId6"/>
    <p:sldId id="382" r:id="rId7"/>
    <p:sldId id="310" r:id="rId8"/>
    <p:sldId id="420" r:id="rId9"/>
    <p:sldId id="959" r:id="rId10"/>
    <p:sldId id="590" r:id="rId11"/>
    <p:sldId id="591" r:id="rId12"/>
    <p:sldId id="592" r:id="rId13"/>
    <p:sldId id="311" r:id="rId14"/>
    <p:sldId id="284" r:id="rId15"/>
    <p:sldId id="312" r:id="rId16"/>
    <p:sldId id="313" r:id="rId17"/>
    <p:sldId id="263" r:id="rId18"/>
    <p:sldId id="264" r:id="rId19"/>
    <p:sldId id="465" r:id="rId20"/>
    <p:sldId id="265" r:id="rId21"/>
    <p:sldId id="421" r:id="rId22"/>
    <p:sldId id="266" r:id="rId23"/>
    <p:sldId id="267" r:id="rId24"/>
    <p:sldId id="529" r:id="rId25"/>
    <p:sldId id="1065" r:id="rId26"/>
    <p:sldId id="1066" r:id="rId27"/>
    <p:sldId id="1067" r:id="rId28"/>
    <p:sldId id="1068" r:id="rId29"/>
    <p:sldId id="1069" r:id="rId30"/>
    <p:sldId id="1070" r:id="rId31"/>
    <p:sldId id="1071" r:id="rId32"/>
    <p:sldId id="268" r:id="rId33"/>
    <p:sldId id="259" r:id="rId34"/>
    <p:sldId id="681" r:id="rId35"/>
    <p:sldId id="270" r:id="rId36"/>
    <p:sldId id="271" r:id="rId37"/>
    <p:sldId id="272" r:id="rId38"/>
    <p:sldId id="273" r:id="rId39"/>
    <p:sldId id="274" r:id="rId40"/>
    <p:sldId id="275" r:id="rId41"/>
    <p:sldId id="276" r:id="rId42"/>
    <p:sldId id="348" r:id="rId43"/>
    <p:sldId id="365" r:id="rId44"/>
    <p:sldId id="283" r:id="rId45"/>
    <p:sldId id="503" r:id="rId46"/>
    <p:sldId id="504" r:id="rId47"/>
    <p:sldId id="278" r:id="rId48"/>
    <p:sldId id="279" r:id="rId49"/>
    <p:sldId id="280" r:id="rId50"/>
    <p:sldId id="589" r:id="rId51"/>
    <p:sldId id="285" r:id="rId52"/>
    <p:sldId id="314" r:id="rId53"/>
    <p:sldId id="593" r:id="rId54"/>
    <p:sldId id="315" r:id="rId55"/>
    <p:sldId id="316" r:id="rId56"/>
    <p:sldId id="317" r:id="rId57"/>
    <p:sldId id="790" r:id="rId58"/>
    <p:sldId id="343" r:id="rId59"/>
    <p:sldId id="344" r:id="rId60"/>
    <p:sldId id="277" r:id="rId61"/>
    <p:sldId id="308" r:id="rId62"/>
    <p:sldId id="460" r:id="rId63"/>
    <p:sldId id="569" r:id="rId64"/>
    <p:sldId id="309" r:id="rId65"/>
    <p:sldId id="422" r:id="rId66"/>
    <p:sldId id="579" r:id="rId67"/>
    <p:sldId id="580" r:id="rId68"/>
    <p:sldId id="581" r:id="rId69"/>
    <p:sldId id="459" r:id="rId70"/>
    <p:sldId id="501" r:id="rId71"/>
    <p:sldId id="505" r:id="rId72"/>
    <p:sldId id="506" r:id="rId73"/>
    <p:sldId id="508" r:id="rId74"/>
    <p:sldId id="509" r:id="rId75"/>
    <p:sldId id="464" r:id="rId76"/>
    <p:sldId id="746" r:id="rId77"/>
    <p:sldId id="653" r:id="rId78"/>
    <p:sldId id="654" r:id="rId79"/>
    <p:sldId id="655" r:id="rId80"/>
    <p:sldId id="656" r:id="rId81"/>
    <p:sldId id="657" r:id="rId82"/>
    <p:sldId id="658" r:id="rId83"/>
    <p:sldId id="659" r:id="rId84"/>
    <p:sldId id="660" r:id="rId85"/>
    <p:sldId id="666" r:id="rId86"/>
    <p:sldId id="667" r:id="rId87"/>
    <p:sldId id="668" r:id="rId88"/>
    <p:sldId id="648" r:id="rId89"/>
    <p:sldId id="649" r:id="rId90"/>
    <p:sldId id="650" r:id="rId91"/>
    <p:sldId id="651" r:id="rId92"/>
    <p:sldId id="652" r:id="rId93"/>
    <p:sldId id="669" r:id="rId94"/>
    <p:sldId id="680" r:id="rId95"/>
    <p:sldId id="670" r:id="rId96"/>
    <p:sldId id="771" r:id="rId97"/>
    <p:sldId id="671" r:id="rId98"/>
    <p:sldId id="672" r:id="rId99"/>
    <p:sldId id="673" r:id="rId100"/>
    <p:sldId id="679" r:id="rId101"/>
    <p:sldId id="772" r:id="rId102"/>
    <p:sldId id="956" r:id="rId103"/>
    <p:sldId id="791" r:id="rId104"/>
    <p:sldId id="957" r:id="rId105"/>
    <p:sldId id="955" r:id="rId106"/>
    <p:sldId id="958" r:id="rId107"/>
    <p:sldId id="261" r:id="rId108"/>
    <p:sldId id="849" r:id="rId109"/>
    <p:sldId id="682" r:id="rId110"/>
    <p:sldId id="778" r:id="rId111"/>
    <p:sldId id="779" r:id="rId112"/>
    <p:sldId id="780" r:id="rId113"/>
    <p:sldId id="781" r:id="rId114"/>
    <p:sldId id="782" r:id="rId115"/>
    <p:sldId id="783" r:id="rId116"/>
    <p:sldId id="784" r:id="rId117"/>
    <p:sldId id="785" r:id="rId118"/>
    <p:sldId id="786" r:id="rId119"/>
    <p:sldId id="787" r:id="rId120"/>
    <p:sldId id="788" r:id="rId121"/>
    <p:sldId id="789" r:id="rId1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6" Type="http://schemas.openxmlformats.org/officeDocument/2006/relationships/tableStyles" Target="tableStyles.xml"/><Relationship Id="rId125" Type="http://schemas.openxmlformats.org/officeDocument/2006/relationships/viewProps" Target="viewProps.xml"/><Relationship Id="rId124" Type="http://schemas.openxmlformats.org/officeDocument/2006/relationships/presProps" Target="presProps.xml"/><Relationship Id="rId123" Type="http://schemas.openxmlformats.org/officeDocument/2006/relationships/handoutMaster" Target="handoutMasters/handoutMaster1.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s://www.reddit.com/r/Crostini/comments/8ayrnl/creating_other_lxc_containers/" TargetMode="External"/><Relationship Id="rId3" Type="http://schemas.openxmlformats.org/officeDocument/2006/relationships/hyperlink" Target="http://www.nexedi.com/blog/blog-My.First.Fully.Free.Laptop"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blog.simos.info/a-closer-look-at-chrome-os-using-lxd-to-run-linux-gui-apps-project-crostini/#The%20Chrome%20OS%20deb%20package%20repository" TargetMode="External"/><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2.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 https://www.chromium.org/chromium-os/developer-guide/developer-workflow</a:t>
            </a:r>
            <a:endParaRPr lang="en-US" altLang="zh-CN" dirty="0"/>
          </a:p>
          <a:p>
            <a:r>
              <a:rPr lang="en-US" altLang="zh-CN" dirty="0"/>
              <a:t>Ex.</a:t>
            </a:r>
            <a:endParaRPr lang="en-US" altLang="zh-CN" dirty="0"/>
          </a:p>
          <a:p>
            <a:r>
              <a:rPr lang="en-US" altLang="zh-CN" dirty="0" err="1"/>
              <a:t>cros_workon</a:t>
            </a:r>
            <a:r>
              <a:rPr lang="en-US" altLang="zh-CN" dirty="0"/>
              <a:t> --board=${BOARD} --all list</a:t>
            </a:r>
            <a:endParaRPr lang="en-US" altLang="zh-CN" dirty="0"/>
          </a:p>
          <a:p>
            <a:r>
              <a:rPr lang="en-US" altLang="zh-CN" dirty="0"/>
              <a:t>Will list all packages that comply to the standards as following:</a:t>
            </a:r>
            <a:endParaRPr lang="en-US" altLang="zh-CN" dirty="0"/>
          </a:p>
          <a:p>
            <a:pPr marL="171450" indent="-171450">
              <a:buFont typeface="Arial" charset="0"/>
              <a:buChar char="•"/>
            </a:pPr>
            <a:r>
              <a:rPr lang="en-US" altLang="zh-CN" dirty="0"/>
              <a:t>The </a:t>
            </a:r>
            <a:r>
              <a:rPr lang="en-US" altLang="zh-CN" dirty="0" err="1"/>
              <a:t>ebuild</a:t>
            </a:r>
            <a:r>
              <a:rPr lang="en-US" altLang="zh-CN" dirty="0"/>
              <a:t> for the package lives in the </a:t>
            </a:r>
            <a:r>
              <a:rPr lang="en-US" altLang="zh-CN" dirty="0" err="1"/>
              <a:t>src</a:t>
            </a:r>
            <a:r>
              <a:rPr lang="en-US" altLang="zh-CN" dirty="0"/>
              <a:t>/</a:t>
            </a:r>
            <a:r>
              <a:rPr lang="en-US" altLang="zh-CN" dirty="0" err="1"/>
              <a:t>third_party</a:t>
            </a:r>
            <a:r>
              <a:rPr lang="en-US" altLang="zh-CN" dirty="0"/>
              <a:t>/</a:t>
            </a:r>
            <a:r>
              <a:rPr lang="en-US" altLang="zh-CN" dirty="0" err="1"/>
              <a:t>chromiumos</a:t>
            </a:r>
            <a:r>
              <a:rPr lang="en-US" altLang="zh-CN" dirty="0"/>
              <a:t>-overlay or </a:t>
            </a:r>
            <a:r>
              <a:rPr lang="en-US" altLang="zh-CN" dirty="0" err="1"/>
              <a:t>src</a:t>
            </a:r>
            <a:r>
              <a:rPr lang="en-US" altLang="zh-CN" dirty="0"/>
              <a:t>/overlays/overlay-${BOARD} directories.</a:t>
            </a:r>
            <a:endParaRPr lang="en-US" altLang="zh-CN" dirty="0"/>
          </a:p>
          <a:p>
            <a:pPr marL="171450" indent="-171450">
              <a:buFont typeface="Arial" charset="0"/>
              <a:buChar char="•"/>
            </a:pPr>
            <a:r>
              <a:rPr lang="en-US" altLang="zh-CN" dirty="0"/>
              <a:t>There is an </a:t>
            </a:r>
            <a:r>
              <a:rPr lang="en-US" altLang="zh-CN" dirty="0" err="1"/>
              <a:t>ebuild</a:t>
            </a:r>
            <a:r>
              <a:rPr lang="en-US" altLang="zh-CN" dirty="0"/>
              <a:t> for the package that ends with 9999.ebuild.</a:t>
            </a:r>
            <a:endParaRPr lang="en-US" altLang="zh-CN" dirty="0"/>
          </a:p>
          <a:p>
            <a:pPr marL="171450" indent="-171450">
              <a:buFont typeface="Arial" charset="0"/>
              <a:buChar char="•"/>
            </a:pPr>
            <a:r>
              <a:rPr lang="en-US" altLang="zh-CN" dirty="0"/>
              <a:t>The </a:t>
            </a:r>
            <a:r>
              <a:rPr lang="en-US" altLang="zh-CN" dirty="0" err="1"/>
              <a:t>ebuild</a:t>
            </a:r>
            <a:r>
              <a:rPr lang="en-US" altLang="zh-CN" dirty="0"/>
              <a:t> inherits from the </a:t>
            </a:r>
            <a:r>
              <a:rPr lang="en-US" altLang="zh-CN" dirty="0" err="1"/>
              <a:t>cros-workon</a:t>
            </a:r>
            <a:r>
              <a:rPr lang="en-US" altLang="zh-CN" dirty="0"/>
              <a:t> class.</a:t>
            </a:r>
            <a:endParaRPr lang="en-US" altLang="zh-CN" dirty="0"/>
          </a:p>
          <a:p>
            <a:pPr marL="171450" indent="-171450">
              <a:buFont typeface="Arial" charset="0"/>
              <a:buChar char="•"/>
            </a:pPr>
            <a:r>
              <a:rPr lang="en-US" altLang="zh-CN" dirty="0"/>
              <a:t>The </a:t>
            </a:r>
            <a:r>
              <a:rPr lang="en-US" altLang="zh-CN" dirty="0" err="1"/>
              <a:t>ebuild</a:t>
            </a:r>
            <a:r>
              <a:rPr lang="en-US" altLang="zh-CN" dirty="0"/>
              <a:t> has a KEYWORDS in the </a:t>
            </a:r>
            <a:r>
              <a:rPr lang="en-US" altLang="zh-CN" dirty="0" err="1"/>
              <a:t>ebuild</a:t>
            </a:r>
            <a:r>
              <a:rPr lang="en-US" altLang="zh-CN" dirty="0"/>
              <a:t> containing this architecture name (like "x86").</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dirty="0">
                <a:solidFill>
                  <a:schemeClr val="tx1"/>
                </a:solidFill>
                <a:uFillTx/>
              </a:rPr>
              <a:t>cros_workon --board=${BOARD} start ${PACKAGE_NAME}</a:t>
            </a:r>
            <a:endParaRPr lang="zh-CN" altLang="en-US" sz="1400" dirty="0">
              <a:solidFill>
                <a:schemeClr val="tx1"/>
              </a:solidFill>
              <a:uFillTx/>
            </a:endParaRPr>
          </a:p>
          <a:p>
            <a:r>
              <a:rPr lang="zh-CN" altLang="en-US" sz="1400" dirty="0">
                <a:solidFill>
                  <a:schemeClr val="tx1"/>
                </a:solidFill>
                <a:uFillTx/>
              </a:rPr>
              <a:t>This command:</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the 9999 version of the ebuild instead of the stable, committed version.</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from source every time.</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dirty="0">
              <a:solidFill>
                <a:schemeClr val="tx1"/>
              </a:solidFill>
              <a:uFillTx/>
            </a:endParaRPr>
          </a:p>
          <a:p>
            <a:pPr indent="0">
              <a:buFont typeface="Arial" charset="0"/>
              <a:buNone/>
            </a:pPr>
            <a:r>
              <a:rPr lang="zh-CN" altLang="en-US" sz="1400" dirty="0">
                <a:solidFill>
                  <a:schemeClr val="tx1"/>
                </a:solidFill>
                <a:uFillTx/>
              </a:rPr>
              <a:t>After running cros_workon, sync down the sources </a:t>
            </a:r>
            <a:r>
              <a:rPr lang="en-US" altLang="zh-CN" sz="1400" dirty="0">
                <a:solidFill>
                  <a:schemeClr val="tx1"/>
                </a:solidFill>
                <a:uFillTx/>
              </a:rPr>
              <a:t>via “repo sync” command executed from the outside of chroot, i.e. the </a:t>
            </a:r>
            <a:r>
              <a:rPr lang="en-US" altLang="zh-CN" sz="1400" dirty="0" err="1">
                <a:solidFill>
                  <a:schemeClr val="tx1"/>
                </a:solidFill>
                <a:uFillTx/>
              </a:rPr>
              <a:t>ToT</a:t>
            </a:r>
            <a:r>
              <a:rPr lang="en-US" altLang="zh-CN" sz="1400" dirty="0">
                <a:solidFill>
                  <a:schemeClr val="tx1"/>
                </a:solidFill>
                <a:uFillTx/>
              </a:rPr>
              <a:t>.</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cros_workon</a:t>
            </a:r>
            <a:r>
              <a:rPr lang="en-US" altLang="zh-CN" sz="1400" dirty="0">
                <a:solidFill>
                  <a:schemeClr val="tx1"/>
                </a:solidFill>
                <a:uFillTx/>
              </a:rPr>
              <a:t> --board=${BOARD} --all info | grep 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is to find out which </a:t>
            </a:r>
            <a:r>
              <a:rPr lang="en-US" altLang="zh-CN" sz="1400" dirty="0" err="1">
                <a:solidFill>
                  <a:schemeClr val="tx1"/>
                </a:solidFill>
                <a:uFillTx/>
              </a:rPr>
              <a:t>ebuilds</a:t>
            </a:r>
            <a:r>
              <a:rPr lang="en-US" altLang="zh-CN" sz="1400" dirty="0">
                <a:solidFill>
                  <a:schemeClr val="tx1"/>
                </a:solidFill>
                <a:uFillTx/>
              </a:rPr>
              <a:t> use for this source code from a specific directory, the command output are: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r>
              <a:rPr lang="en-US" altLang="zh-CN" sz="1400" dirty="0">
                <a:solidFill>
                  <a:schemeClr val="tx1"/>
                </a:solidFill>
                <a:uFillTx/>
              </a:rPr>
              <a:t>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r>
              <a:rPr lang="en-US" altLang="zh-CN" sz="1400" dirty="0">
                <a:solidFill>
                  <a:schemeClr val="tx1"/>
                </a:solidFill>
                <a:uFillTx/>
              </a:rPr>
              <a:t>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name of the </a:t>
            </a:r>
            <a:r>
              <a:rPr lang="en-US" altLang="zh-CN" sz="1400" dirty="0" err="1">
                <a:solidFill>
                  <a:schemeClr val="tx1"/>
                </a:solidFill>
                <a:uFillTx/>
              </a:rPr>
              <a:t>ebuild</a:t>
            </a:r>
            <a:r>
              <a:rPr lang="en-US" altLang="zh-CN" sz="1400" dirty="0">
                <a:solidFill>
                  <a:schemeClr val="tx1"/>
                </a:solidFill>
                <a:uFillTx/>
              </a:rPr>
              <a:t> is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git repository on the server is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source code on your system is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equery</a:t>
            </a:r>
            <a:r>
              <a:rPr lang="en-US" altLang="zh-CN" sz="1400" dirty="0">
                <a:solidFill>
                  <a:schemeClr val="tx1"/>
                </a:solidFill>
                <a:uFillTx/>
              </a:rPr>
              <a:t>-${BOARD} which ${PACKAGE_NAME}</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finds out which </a:t>
            </a:r>
            <a:r>
              <a:rPr lang="en-US" altLang="zh-CN" sz="1400" dirty="0" err="1">
                <a:solidFill>
                  <a:schemeClr val="tx1"/>
                </a:solidFill>
                <a:uFillTx/>
              </a:rPr>
              <a:t>ebuild</a:t>
            </a:r>
            <a:r>
              <a:rPr lang="en-US" altLang="zh-CN" sz="1400" dirty="0">
                <a:solidFill>
                  <a:schemeClr val="tx1"/>
                </a:solidFill>
                <a:uFillTx/>
              </a:rPr>
              <a:t> file used for this specified package. Ex. platform/</a:t>
            </a:r>
            <a:r>
              <a:rPr lang="en-US" altLang="zh-CN" sz="1400" dirty="0" err="1">
                <a:solidFill>
                  <a:schemeClr val="tx1"/>
                </a:solidFill>
                <a:uFillTx/>
              </a:rPr>
              <a:t>ec.</a:t>
            </a:r>
            <a:endParaRPr lang="en-US" altLang="zh-CN" sz="1400" dirty="0">
              <a:solidFill>
                <a:schemeClr val="tx1"/>
              </a:solidFill>
              <a:uFill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t>http://l.lidian.info/zh-hant/Chromium_OS/developer_guide</a:t>
            </a:r>
            <a:endParaRPr lang="en-US" dirty="0"/>
          </a:p>
          <a:p>
            <a:r>
              <a:rPr lang="en-US" dirty="0" err="1"/>
              <a:t>首次執行</a:t>
            </a:r>
            <a:r>
              <a:rPr lang="en-US" dirty="0"/>
              <a:t> </a:t>
            </a:r>
            <a:r>
              <a:rPr lang="en-US" dirty="0" err="1"/>
              <a:t>build_packages</a:t>
            </a:r>
            <a:r>
              <a:rPr lang="en-US" dirty="0"/>
              <a:t> </a:t>
            </a:r>
            <a:r>
              <a:rPr lang="en-US" dirty="0" err="1"/>
              <a:t>將下載約</a:t>
            </a:r>
            <a:r>
              <a:rPr lang="en-US" dirty="0"/>
              <a:t> 1.7GB </a:t>
            </a:r>
            <a:r>
              <a:rPr lang="en-US" dirty="0" err="1"/>
              <a:t>的源碼包與</a:t>
            </a:r>
            <a:r>
              <a:rPr lang="en-US" dirty="0"/>
              <a:t> 1.3GB </a:t>
            </a:r>
            <a:r>
              <a:rPr lang="en-US" dirty="0" err="1"/>
              <a:t>的二進制程序包。更多關於</a:t>
            </a:r>
            <a:r>
              <a:rPr lang="en-US" dirty="0"/>
              <a:t> </a:t>
            </a:r>
            <a:r>
              <a:rPr lang="en-US" dirty="0" err="1"/>
              <a:t>build_packages</a:t>
            </a:r>
            <a:r>
              <a:rPr lang="en-US" dirty="0"/>
              <a:t> </a:t>
            </a:r>
            <a:r>
              <a:rPr lang="en-US" dirty="0" err="1"/>
              <a:t>到底做了什麼的信息請參看這裡。總之它會嘗試下載現有程序包來避免進行編譯（並將它們放在</a:t>
            </a:r>
            <a:r>
              <a:rPr lang="en-US" dirty="0"/>
              <a:t> /build/${BOARD}/packages </a:t>
            </a:r>
            <a:r>
              <a:rPr lang="en-US" dirty="0" err="1"/>
              <a:t>以備後續使用</a:t>
            </a:r>
            <a:r>
              <a:rPr lang="en-US" dirty="0"/>
              <a:t>）。</a:t>
            </a:r>
            <a:r>
              <a:rPr lang="en-US" dirty="0" err="1"/>
              <a:t>如果沒有程序包可下載，則會下載源碼包</a:t>
            </a:r>
            <a:r>
              <a:rPr lang="en-US" dirty="0"/>
              <a:t>(</a:t>
            </a:r>
            <a:r>
              <a:rPr lang="en-US" dirty="0" err="1"/>
              <a:t>並將它們放在</a:t>
            </a:r>
            <a:r>
              <a:rPr lang="en-US" dirty="0"/>
              <a:t> /</a:t>
            </a:r>
            <a:r>
              <a:rPr lang="en-US" dirty="0" err="1"/>
              <a:t>var</a:t>
            </a:r>
            <a:r>
              <a:rPr lang="en-US" dirty="0"/>
              <a:t>/lib/portage/</a:t>
            </a:r>
            <a:r>
              <a:rPr lang="en-US" dirty="0" err="1"/>
              <a:t>distfiles-target）並編譯它們</a:t>
            </a:r>
            <a:r>
              <a:rPr lang="en-US" dirty="0"/>
              <a:t>。</a:t>
            </a:r>
            <a:endParaRPr lang="en-US" dirty="0"/>
          </a:p>
          <a:p>
            <a:endParaRPr lang="en-US" dirty="0"/>
          </a:p>
          <a:p>
            <a:r>
              <a:rPr lang="en-US" dirty="0" err="1"/>
              <a:t>通常，build_packages</a:t>
            </a:r>
            <a:r>
              <a:rPr lang="en-US" dirty="0"/>
              <a:t> </a:t>
            </a:r>
            <a:r>
              <a:rPr lang="en-US" dirty="0" err="1"/>
              <a:t>將編譯穩定版的軟件包（如根據已</a:t>
            </a:r>
            <a:r>
              <a:rPr lang="en-US" dirty="0"/>
              <a:t> commit 的 git 源），</a:t>
            </a:r>
            <a:r>
              <a:rPr lang="en-US" dirty="0" err="1"/>
              <a:t>除非您在開發軟件包（帶</a:t>
            </a:r>
            <a:r>
              <a:rPr lang="en-US" dirty="0"/>
              <a:t> </a:t>
            </a:r>
            <a:r>
              <a:rPr lang="en-US" dirty="0" err="1"/>
              <a:t>cros_workon</a:t>
            </a:r>
            <a:r>
              <a:rPr lang="en-US" dirty="0"/>
              <a:t>）。 </a:t>
            </a:r>
            <a:r>
              <a:rPr lang="en-US" dirty="0" err="1"/>
              <a:t>如果您在開發軟件包，build_packages</a:t>
            </a:r>
            <a:r>
              <a:rPr lang="en-US" dirty="0"/>
              <a:t> </a:t>
            </a:r>
            <a:r>
              <a:rPr lang="en-US" dirty="0" err="1"/>
              <a:t>將使用您本地的源碼進行編譯</a:t>
            </a:r>
            <a:r>
              <a:rPr lang="en-US" dirty="0"/>
              <a:t>。 </a:t>
            </a:r>
            <a:r>
              <a:rPr lang="en-US" dirty="0" err="1"/>
              <a:t>關於cros_workon</a:t>
            </a:r>
            <a:r>
              <a:rPr lang="en-US" dirty="0"/>
              <a:t> </a:t>
            </a:r>
            <a:r>
              <a:rPr lang="en-US" dirty="0" err="1"/>
              <a:t>的信息請參見下文</a:t>
            </a:r>
            <a:r>
              <a:rPr lang="en-US" dirty="0"/>
              <a:t>。</a:t>
            </a:r>
            <a:endParaRPr lang="en-US" dirty="0"/>
          </a:p>
          <a:p>
            <a:endParaRPr lang="en-US" dirty="0"/>
          </a:p>
          <a:p>
            <a:r>
              <a:rPr lang="en-US" dirty="0" err="1"/>
              <a:t>邊注</a:t>
            </a:r>
            <a:r>
              <a:rPr lang="en-US" dirty="0"/>
              <a:t>：--</a:t>
            </a:r>
            <a:r>
              <a:rPr lang="en-US" dirty="0" err="1"/>
              <a:t>oldchromebinary</a:t>
            </a:r>
            <a:r>
              <a:rPr lang="en-US" dirty="0"/>
              <a:t> </a:t>
            </a:r>
            <a:r>
              <a:rPr lang="en-US" dirty="0" err="1"/>
              <a:t>標記不是必需的，但在某些罕見的情況下（當</a:t>
            </a:r>
            <a:r>
              <a:rPr lang="en-US" dirty="0"/>
              <a:t> Chrome/Chromium </a:t>
            </a:r>
            <a:r>
              <a:rPr lang="en-US" dirty="0" err="1"/>
              <a:t>瀏覽器近期有修訂時）可以讓您的編譯更快，但代價是</a:t>
            </a:r>
            <a:r>
              <a:rPr lang="en-US" dirty="0"/>
              <a:t> Chrome/Chromium </a:t>
            </a:r>
            <a:r>
              <a:rPr lang="en-US" dirty="0" err="1"/>
              <a:t>的版本稍舊</a:t>
            </a:r>
            <a:r>
              <a:rPr lang="en-US" dirty="0"/>
              <a:t>。 </a:t>
            </a:r>
            <a:r>
              <a:rPr lang="en-US" dirty="0" err="1"/>
              <a:t>這在將來可能會成為默認選項</a:t>
            </a:r>
            <a:r>
              <a:rPr lang="en-US" dirty="0"/>
              <a:t>。</a:t>
            </a:r>
            <a:endParaRPr lang="en-US" dirty="0"/>
          </a:p>
          <a:p>
            <a:endParaRPr lang="en-US" dirty="0"/>
          </a:p>
          <a:p>
            <a:r>
              <a:rPr lang="en-US" dirty="0" err="1"/>
              <a:t>邊注：即使有一些標記可優化編譯（如</a:t>
            </a:r>
            <a:r>
              <a:rPr lang="en-US" dirty="0"/>
              <a:t> --</a:t>
            </a:r>
            <a:r>
              <a:rPr lang="en-US" dirty="0" err="1"/>
              <a:t>nowithdev</a:t>
            </a:r>
            <a:r>
              <a:rPr lang="en-US" dirty="0"/>
              <a:t>、--</a:t>
            </a:r>
            <a:r>
              <a:rPr lang="en-US" dirty="0" err="1"/>
              <a:t>nowithautotest</a:t>
            </a:r>
            <a:r>
              <a:rPr lang="en-US" dirty="0"/>
              <a:t> 等），</a:t>
            </a:r>
            <a:r>
              <a:rPr lang="en-US" dirty="0" err="1"/>
              <a:t>您也不應當使用它們（即使您不打算編譯開發</a:t>
            </a:r>
            <a:r>
              <a:rPr lang="en-US" dirty="0"/>
              <a:t>/</a:t>
            </a:r>
            <a:r>
              <a:rPr lang="en-US" dirty="0" err="1"/>
              <a:t>測試映像</a:t>
            </a:r>
            <a:r>
              <a:rPr lang="en-US" dirty="0"/>
              <a:t>）。</a:t>
            </a:r>
            <a:r>
              <a:rPr lang="en-US" dirty="0" err="1"/>
              <a:t>如果您使用了這些選項，還有些虛擬軟件包問題可能會導致一些難以調試的差異</a:t>
            </a:r>
            <a:r>
              <a:rPr lang="en-US" dirty="0"/>
              <a:t>。 </a:t>
            </a:r>
            <a:endParaRPr lang="en-US" dirty="0"/>
          </a:p>
          <a:p>
            <a:r>
              <a:rPr lang="en-US" dirty="0" err="1"/>
              <a:t>build_packages</a:t>
            </a:r>
            <a:r>
              <a:rPr lang="en-US" dirty="0"/>
              <a:t> </a:t>
            </a:r>
            <a:r>
              <a:rPr lang="en-US" dirty="0" err="1"/>
              <a:t>步驟完成之後，您就可以通過在</a:t>
            </a:r>
            <a:r>
              <a:rPr lang="en-US" dirty="0"/>
              <a:t> ~/trunk/</a:t>
            </a:r>
            <a:r>
              <a:rPr lang="en-US" dirty="0" err="1"/>
              <a:t>src</a:t>
            </a:r>
            <a:r>
              <a:rPr lang="en-US" dirty="0"/>
              <a:t>/scripts </a:t>
            </a:r>
            <a:r>
              <a:rPr lang="en-US" dirty="0" err="1"/>
              <a:t>目錄中執行該命令創建映像文件了</a:t>
            </a:r>
            <a:r>
              <a:rPr lang="en-US" dirty="0"/>
              <a:t>：</a:t>
            </a:r>
            <a:endParaRPr lang="en-US" dirty="0"/>
          </a:p>
          <a:p>
            <a:endParaRPr lang="en-US" dirty="0"/>
          </a:p>
          <a:p>
            <a:r>
              <a:rPr lang="en-US" dirty="0"/>
              <a:t>./</a:t>
            </a:r>
            <a:r>
              <a:rPr lang="en-US" dirty="0" err="1"/>
              <a:t>build_image</a:t>
            </a:r>
            <a:r>
              <a:rPr lang="en-US" dirty="0"/>
              <a:t> --board=${BOARD} --</a:t>
            </a:r>
            <a:r>
              <a:rPr lang="en-US" dirty="0" err="1"/>
              <a:t>withdev</a:t>
            </a:r>
            <a:r>
              <a:rPr lang="en-US" dirty="0"/>
              <a:t> --</a:t>
            </a:r>
            <a:r>
              <a:rPr lang="en-US" dirty="0" err="1"/>
              <a:t>noenable_rootfs_verification</a:t>
            </a:r>
            <a:endParaRPr lang="en-US" dirty="0"/>
          </a:p>
          <a:p>
            <a:endParaRPr lang="en-US" dirty="0"/>
          </a:p>
          <a:p>
            <a:r>
              <a:rPr lang="en-US" dirty="0" err="1"/>
              <a:t>這將創建帶有可讓您自由修改</a:t>
            </a:r>
            <a:r>
              <a:rPr lang="en-US" dirty="0"/>
              <a:t> root </a:t>
            </a:r>
            <a:r>
              <a:rPr lang="en-US" dirty="0" err="1"/>
              <a:t>文件系統的開發工具的映像</a:t>
            </a:r>
            <a:r>
              <a:rPr lang="en-US" dirty="0"/>
              <a:t>。 </a:t>
            </a:r>
            <a:r>
              <a:rPr lang="en-US" dirty="0" err="1"/>
              <a:t>生成的映像不是安全的</a:t>
            </a:r>
            <a:r>
              <a:rPr lang="en-US" dirty="0"/>
              <a:t> Chromium OS </a:t>
            </a:r>
            <a:r>
              <a:rPr lang="en-US" dirty="0" err="1"/>
              <a:t>版本，但可以給您相對自由的訪問</a:t>
            </a:r>
            <a:r>
              <a:rPr lang="en-US" dirty="0"/>
              <a:t>。 </a:t>
            </a:r>
            <a:r>
              <a:rPr lang="en-US" dirty="0" err="1"/>
              <a:t>如果您想要更安全、加鎖版的</a:t>
            </a:r>
            <a:r>
              <a:rPr lang="en-US" dirty="0"/>
              <a:t> Chromium </a:t>
            </a:r>
            <a:r>
              <a:rPr lang="en-US" dirty="0" err="1"/>
              <a:t>OS，可以去掉</a:t>
            </a:r>
            <a:r>
              <a:rPr lang="en-US" dirty="0"/>
              <a:t> --</a:t>
            </a:r>
            <a:r>
              <a:rPr lang="en-US" dirty="0" err="1"/>
              <a:t>withdev</a:t>
            </a:r>
            <a:r>
              <a:rPr lang="en-US" dirty="0"/>
              <a:t> 與 --</a:t>
            </a:r>
            <a:r>
              <a:rPr lang="en-US" dirty="0" err="1"/>
              <a:t>noenable_rootfs_verification</a:t>
            </a:r>
            <a:r>
              <a:rPr lang="en-US" dirty="0"/>
              <a:t> </a:t>
            </a:r>
            <a:r>
              <a:rPr lang="en-US" dirty="0" err="1"/>
              <a:t>選項</a:t>
            </a:r>
            <a:r>
              <a:rPr lang="en-US" dirty="0"/>
              <a:t>。</a:t>
            </a:r>
            <a:endParaRPr lang="en-US" dirty="0"/>
          </a:p>
          <a:p>
            <a:endParaRPr lang="en-US" dirty="0"/>
          </a:p>
          <a:p>
            <a:r>
              <a:rPr lang="en-US" dirty="0" err="1"/>
              <a:t>build_image</a:t>
            </a:r>
            <a:r>
              <a:rPr lang="en-US" dirty="0"/>
              <a:t> </a:t>
            </a:r>
            <a:r>
              <a:rPr lang="en-US" dirty="0" err="1"/>
              <a:t>所生成的映像位於</a:t>
            </a:r>
            <a:r>
              <a:rPr lang="en-US" dirty="0"/>
              <a:t> ~/trunk/</a:t>
            </a:r>
            <a:r>
              <a:rPr lang="en-US" dirty="0" err="1"/>
              <a:t>src</a:t>
            </a:r>
            <a:r>
              <a:rPr lang="en-US" dirty="0"/>
              <a:t>/build/images/${BOARD}/</a:t>
            </a:r>
            <a:r>
              <a:rPr lang="en-US" dirty="0" err="1"/>
              <a:t>versionNum</a:t>
            </a:r>
            <a:r>
              <a:rPr lang="en-US" dirty="0"/>
              <a:t>/（</a:t>
            </a:r>
            <a:r>
              <a:rPr lang="en-US" dirty="0" err="1"/>
              <a:t>其中</a:t>
            </a:r>
            <a:r>
              <a:rPr lang="en-US" dirty="0"/>
              <a:t> </a:t>
            </a:r>
            <a:r>
              <a:rPr lang="en-US" dirty="0" err="1"/>
              <a:t>versionNum</a:t>
            </a:r>
            <a:r>
              <a:rPr lang="en-US" dirty="0"/>
              <a:t> </a:t>
            </a:r>
            <a:r>
              <a:rPr lang="en-US" dirty="0" err="1"/>
              <a:t>代表實際的版本號</a:t>
            </a:r>
            <a:r>
              <a:rPr lang="en-US" dirty="0"/>
              <a:t>）。 </a:t>
            </a:r>
            <a:r>
              <a:rPr lang="en-US" dirty="0" err="1"/>
              <a:t>為給定</a:t>
            </a:r>
            <a:r>
              <a:rPr lang="en-US" dirty="0"/>
              <a:t> board </a:t>
            </a:r>
            <a:r>
              <a:rPr lang="en-US" dirty="0" err="1"/>
              <a:t>生成的最新映像將被創建成符號鏈接</a:t>
            </a:r>
            <a:r>
              <a:rPr lang="en-US" dirty="0"/>
              <a:t> ~/trunk/</a:t>
            </a:r>
            <a:r>
              <a:rPr lang="en-US" dirty="0" err="1"/>
              <a:t>src</a:t>
            </a:r>
            <a:r>
              <a:rPr lang="en-US" dirty="0"/>
              <a:t>/build/images/${BOARD}/latest。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Upstart Reference: https://www.ibm.com/developerworks/cn/linux/1407_liuming_init2/index.html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Systemd Reference: https://www.ibm.com/developerworks/cn/linux/1407_liuming_init3/index.html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sz="1400">
              <a:solidFill>
                <a:schemeClr val="tx1"/>
              </a:solidFill>
              <a:uFillTx/>
            </a:endParaRP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endParaRPr lang="en-US" altLang="zh-CN" sz="1400">
              <a:solidFill>
                <a:schemeClr val="tx1"/>
              </a:solidFill>
              <a:uFillTx/>
            </a:endParaRPr>
          </a:p>
          <a:p>
            <a:r>
              <a:rPr lang="x-none" altLang="en-US" sz="1400">
                <a:solidFill>
                  <a:schemeClr val="tx1"/>
                </a:solidFill>
                <a:uFillTx/>
              </a:rPr>
              <a:t>make.conf - custom settings for Portage, Key variables defined in /etc/make.conf</a:t>
            </a:r>
            <a:endParaRPr lang="x-none" altLang="en-US" sz="1400">
              <a:solidFill>
                <a:schemeClr val="tx1"/>
              </a:solidFill>
              <a:uFillTx/>
            </a:endParaRP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endParaRPr lang="x-none" altLang="en-US" sz="1400">
              <a:solidFill>
                <a:schemeClr val="tx1"/>
              </a:solidFill>
              <a:uFillTx/>
            </a:endParaRPr>
          </a:p>
          <a:p>
            <a:r>
              <a:rPr lang="x-none" altLang="en-US" sz="1400">
                <a:solidFill>
                  <a:schemeClr val="tx1"/>
                </a:solidFill>
                <a:uFillTx/>
              </a:rPr>
              <a:t>Portage files Reference: https://wiki.gentoo.org/wiki/Handbook:AMD64/Portage/Files</a:t>
            </a:r>
            <a:endParaRPr lang="x-none" altLang="en-US" sz="1400">
              <a:solidFill>
                <a:schemeClr val="tx1"/>
              </a:solidFill>
              <a:uFillTx/>
            </a:endParaRPr>
          </a:p>
          <a:p>
            <a:r>
              <a:rPr lang="x-none" altLang="en-US" sz="1400">
                <a:solidFill>
                  <a:schemeClr val="tx1"/>
                </a:solidFill>
                <a:uFillTx/>
              </a:rPr>
              <a:t>http://jasonblog.github.io/note/design_pattern/index.html</a:t>
            </a:r>
            <a:endParaRPr lang="x-none" altLang="en-US" sz="1400">
              <a:solidFill>
                <a:schemeClr val="tx1"/>
              </a:solidFill>
              <a:uFillTx/>
            </a:endParaRP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https://www.chromium.org/chromium-os/how-tos-and-troubleshooting/portage-build-faq</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a:t>
            </a:r>
            <a:endParaRPr lang="en-US" altLang="zh-CN" dirty="0"/>
          </a:p>
          <a:p>
            <a:r>
              <a:rPr lang="en-US">
                <a:hlinkClick r:id="rId3"/>
              </a:rPr>
              <a:t>https://blog.simos.info/a-closer-look-at-chrome-os-using-lxd-to-run-linux-gui-apps-project-crostini/#The%20Chrome%20OS%20deb%20package%20repository</a:t>
            </a:r>
            <a:endParaRPr lang="en-US" altLang="zh-CN"/>
          </a:p>
          <a:p>
            <a:r>
              <a:rPr lang="en-US" altLang="zh-CN" dirty="0"/>
              <a:t>https://techsparx.com/chromebooks/crostini/crostini-getting-started.html</a:t>
            </a:r>
            <a:endParaRPr lang="en-US" altLang="zh-CN" dirty="0"/>
          </a:p>
          <a:p>
            <a:r>
              <a:rPr lang="en-US" altLang="zh-CN" dirty="0"/>
              <a:t>https://www.reddit.com/r/Crostini/</a:t>
            </a:r>
            <a:endParaRPr lang="en-US" altLang="zh-CN" dirty="0"/>
          </a:p>
          <a:p>
            <a:endParaRPr lang="en-US"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a:t>
            </a:r>
            <a:endParaRPr lang="en-US" altLang="zh-CN"/>
          </a:p>
          <a:p>
            <a:r>
              <a:rPr lang="en-US" altLang="zh-CN"/>
              <a:t>https://jerry2yang.wordpress.com/2011/10/05/linux-display0-0/</a:t>
            </a:r>
            <a:endParaRPr lang="en-US" altLang="zh-CN"/>
          </a:p>
          <a:p>
            <a:r>
              <a:t>https://askubuntu.com/questions/432255/what-is-the-display-environment-variable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There are multiple potential overlays locations, depend on if overlay contents are public, private, and/or a variant of a base board.</a:t>
            </a:r>
            <a:endParaRPr lang="en-US" altLang="zh-CN" dirty="0"/>
          </a:p>
          <a:p>
            <a:r>
              <a:rPr lang="en-US" altLang="zh-CN" dirty="0"/>
              <a:t>The locations in order of inclusion are:</a:t>
            </a:r>
            <a:endParaRPr lang="en-US" altLang="zh-CN" dirty="0"/>
          </a:p>
          <a:p>
            <a:r>
              <a:rPr lang="en-US" altLang="zh-CN" dirty="0"/>
              <a:t>* </a:t>
            </a:r>
            <a:r>
              <a:rPr lang="en-US" altLang="zh-CN" dirty="0" err="1"/>
              <a:t>src</a:t>
            </a:r>
            <a:r>
              <a:rPr lang="en-US" altLang="zh-CN" dirty="0"/>
              <a:t>/overlays/overlay-&lt;board&gt;</a:t>
            </a:r>
            <a:endParaRPr lang="en-US" altLang="zh-CN" dirty="0"/>
          </a:p>
          <a:p>
            <a:r>
              <a:rPr lang="en-US" altLang="zh-CN" dirty="0"/>
              <a:t>* </a:t>
            </a:r>
            <a:r>
              <a:rPr lang="en-US" altLang="zh-CN" dirty="0" err="1"/>
              <a:t>src</a:t>
            </a:r>
            <a:r>
              <a:rPr lang="en-US" altLang="zh-CN" dirty="0"/>
              <a:t>/overlays/overlay-variant-&lt;board&gt;-variant</a:t>
            </a:r>
            <a:endParaRPr lang="en-US" altLang="zh-CN" dirty="0"/>
          </a:p>
          <a:p>
            <a:r>
              <a:rPr lang="en-US" altLang="zh-CN" dirty="0"/>
              <a:t>* </a:t>
            </a:r>
            <a:r>
              <a:rPr lang="en-US" altLang="zh-CN" dirty="0" err="1"/>
              <a:t>src</a:t>
            </a:r>
            <a:r>
              <a:rPr lang="en-US" altLang="zh-CN" dirty="0"/>
              <a:t>/private-overlays/overlay-&lt;board&gt;-private</a:t>
            </a:r>
            <a:endParaRPr lang="en-US" altLang="zh-CN" dirty="0"/>
          </a:p>
          <a:p>
            <a:r>
              <a:rPr lang="en-US" altLang="zh-CN" dirty="0"/>
              <a:t>* </a:t>
            </a:r>
            <a:r>
              <a:rPr lang="en-US" altLang="zh-CN" dirty="0" err="1"/>
              <a:t>src</a:t>
            </a:r>
            <a:r>
              <a:rPr lang="en-US" altLang="zh-CN" dirty="0"/>
              <a:t>/private-overlays/overlay-variant-&lt;board&gt;-&lt;variant&gt;-private</a:t>
            </a:r>
            <a:endParaRPr lang="en-US" altLang="zh-CN" dirty="0"/>
          </a:p>
          <a:p>
            <a:r>
              <a:rPr lang="en-US" altLang="zh-CN" dirty="0"/>
              <a:t>$</a:t>
            </a:r>
            <a:r>
              <a:rPr lang="en-US" altLang="zh-CN" dirty="0" err="1"/>
              <a:t>willis</a:t>
            </a:r>
            <a:r>
              <a:rPr lang="en-US" altLang="zh-CN" dirty="0"/>
              <a:t> : tells you what is up in the chroot </a:t>
            </a:r>
            <a:r>
              <a:rPr lang="en-US" altLang="zh-CN" dirty="0" err="1"/>
              <a:t>env</a:t>
            </a:r>
            <a:r>
              <a:rPr lang="en-US" altLang="zh-CN" dirty="0"/>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endParaRPr lang="en-US" dirty="0"/>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endParaRPr lang="en-US" dirty="0"/>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endParaRPr lang="zh-CN" altLang="en-US"/>
          </a:p>
          <a:p>
            <a:r>
              <a:rPr lang="zh-CN" altLang="en-US"/>
              <a:t>http://moi.vonos.net/linux/graphics-stack/</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http://duanqz.github.io/2016-04-15-Android-Local-Manifests-Practice</a:t>
            </a:r>
            <a:endParaRPr lang="x-none" altLang="en-US" dirty="0"/>
          </a:p>
          <a:p>
            <a:r>
              <a:rPr lang="en-US" dirty="0"/>
              <a:t>Local </a:t>
            </a:r>
            <a:r>
              <a:rPr lang="en-US" dirty="0" err="1"/>
              <a:t>Manifest是对manifest.xml的一种扩展</a:t>
            </a:r>
            <a:r>
              <a:rPr lang="en-US" dirty="0"/>
              <a:t>。</a:t>
            </a:r>
            <a:endParaRPr lang="en-US" dirty="0"/>
          </a:p>
          <a:p>
            <a:r>
              <a:rPr lang="en-US" dirty="0"/>
              <a:t>repo </a:t>
            </a:r>
            <a:r>
              <a:rPr lang="en-US" dirty="0" err="1"/>
              <a:t>init，用于初始化repo环境，一个XML格式的manifest.xml文件会生成在本地新建的.repo</a:t>
            </a:r>
            <a:r>
              <a:rPr lang="en-US" dirty="0"/>
              <a:t>/</a:t>
            </a:r>
            <a:r>
              <a:rPr lang="en-US" dirty="0" err="1"/>
              <a:t>中，manifest.xml定义了本地代码的目录结构，以及从远程下载的代码路径。repo</a:t>
            </a:r>
            <a:r>
              <a:rPr lang="en-US" dirty="0"/>
              <a:t> sync，用于下载Android源码，这需要解析manifest.xml文件，按照指示下构建本地源码目录。</a:t>
            </a:r>
            <a:r>
              <a:rPr lang="en-US" sz="1200" b="1" i="0" kern="1200" dirty="0">
                <a:solidFill>
                  <a:schemeClr val="tx1"/>
                </a:solidFill>
                <a:effectLst/>
                <a:latin typeface="+mn-lt"/>
                <a:ea typeface="+mn-ea"/>
                <a:cs typeface="+mn-cs"/>
              </a:rPr>
              <a:t>manifest.xml</a:t>
            </a:r>
            <a:r>
              <a:rPr lang="zh-CN" altLang="en-US" sz="1200" b="0" i="0" kern="1200" dirty="0">
                <a:solidFill>
                  <a:schemeClr val="tx1"/>
                </a:solidFill>
                <a:effectLst/>
                <a:latin typeface="+mn-lt"/>
                <a:ea typeface="+mn-ea"/>
                <a:cs typeface="+mn-cs"/>
              </a:rPr>
              <a:t>只是一个到</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repo/manifests/default.xml</a:t>
            </a:r>
            <a:r>
              <a:rPr lang="zh-CN" altLang="en-US" sz="1200" b="0" i="0" kern="1200" dirty="0">
                <a:solidFill>
                  <a:schemeClr val="tx1"/>
                </a:solidFill>
                <a:effectLst/>
                <a:latin typeface="+mn-lt"/>
                <a:ea typeface="+mn-ea"/>
                <a:cs typeface="+mn-cs"/>
              </a:rPr>
              <a:t>的文件链接，这就是最基本的清单构成。清单文件是通过</a:t>
            </a:r>
            <a:r>
              <a:rPr lang="en-US" sz="1200" b="1" i="0" kern="1200" dirty="0">
                <a:solidFill>
                  <a:schemeClr val="tx1"/>
                </a:solidFill>
                <a:effectLst/>
                <a:latin typeface="+mn-lt"/>
                <a:ea typeface="+mn-ea"/>
                <a:cs typeface="+mn-cs"/>
              </a:rPr>
              <a:t>manifests</a:t>
            </a:r>
            <a:r>
              <a:rPr lang="zh-CN" altLang="en-US" sz="1200" b="0" i="0" kern="1200" dirty="0">
                <a:solidFill>
                  <a:schemeClr val="tx1"/>
                </a:solidFill>
                <a:effectLst/>
                <a:latin typeface="+mn-lt"/>
                <a:ea typeface="+mn-ea"/>
                <a:cs typeface="+mn-cs"/>
              </a:rPr>
              <a:t>这个</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库托管起来的。</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 primary overlay contains:</a:t>
            </a:r>
            <a:endParaRPr lang="en-US" altLang="zh-CN" dirty="0"/>
          </a:p>
          <a:p>
            <a:r>
              <a:rPr lang="en-US" altLang="zh-CN" dirty="0"/>
              <a:t>* profiles/</a:t>
            </a:r>
            <a:r>
              <a:rPr lang="en-US" altLang="zh-CN" dirty="0" err="1"/>
              <a:t>repo_name</a:t>
            </a:r>
            <a:r>
              <a:rPr lang="en-US" altLang="zh-CN" dirty="0"/>
              <a:t>: Unique name</a:t>
            </a:r>
            <a:endParaRPr lang="en-US" altLang="zh-CN" dirty="0"/>
          </a:p>
          <a:p>
            <a:r>
              <a:rPr lang="x-none" altLang="en-US" dirty="0"/>
              <a:t>* profiles/base/make.defaults: Specifies "USE=xxx", i.e. USE="${USE} vulkan"</a:t>
            </a:r>
            <a:endParaRPr lang="x-none" altLang="en-US" dirty="0"/>
          </a:p>
          <a:p>
            <a:r>
              <a:rPr lang="en-US" altLang="zh-CN" dirty="0"/>
              <a:t>* </a:t>
            </a:r>
            <a:r>
              <a:rPr lang="en-US" altLang="zh-CN" dirty="0" err="1"/>
              <a:t>make.conf</a:t>
            </a:r>
            <a:r>
              <a:rPr lang="en-US" altLang="zh-CN" dirty="0"/>
              <a:t>: Defines build info</a:t>
            </a:r>
            <a:endParaRPr lang="en-US" altLang="zh-CN" dirty="0"/>
          </a:p>
          <a:p>
            <a:r>
              <a:rPr lang="en-US" altLang="zh-CN" dirty="0"/>
              <a:t>* </a:t>
            </a:r>
            <a:r>
              <a:rPr lang="en-US" altLang="zh-CN" dirty="0" err="1"/>
              <a:t>toolchain.conf</a:t>
            </a:r>
            <a:r>
              <a:rPr lang="en-US" altLang="zh-CN" dirty="0"/>
              <a:t>: Defines the toolchain</a:t>
            </a:r>
            <a:endParaRPr lang="en-US" altLang="zh-CN" dirty="0"/>
          </a:p>
          <a:p>
            <a:r>
              <a:rPr lang="en-US" altLang="zh-CN" dirty="0"/>
              <a:t>* There maybe also metadata/</a:t>
            </a:r>
            <a:r>
              <a:rPr lang="en-US" altLang="zh-CN" dirty="0" err="1"/>
              <a:t>layout.conf</a:t>
            </a:r>
            <a:r>
              <a:rPr lang="en-US" altLang="zh-CN" dirty="0"/>
              <a:t>: </a:t>
            </a:r>
            <a:r>
              <a:rPr lang="en-US" altLang="zh-CN" b="1" u="sng" dirty="0"/>
              <a:t>Defines the masters list for repositories</a:t>
            </a:r>
            <a:r>
              <a:rPr lang="en-US" altLang="zh-CN" dirty="0"/>
              <a:t> which allows for disambiguation.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sym typeface="+mn-ea"/>
              </a:rPr>
              <a:t>https://segmentfault.com/a/1190000003819421</a:t>
            </a:r>
            <a:endParaRPr lang="en-US" dirty="0">
              <a:sym typeface="+mn-ea"/>
            </a:endParaRPr>
          </a:p>
          <a:p>
            <a:r>
              <a:rPr lang="x-none" altLang="en-US" dirty="0"/>
              <a:t>    EAPI：Portage 系统已经为我们编写了许多有用的 Bash 函数，将 EAPI 的值设为 5 表示我们要用目前最新的 Bash 函数。这个变量必须要在 ebuild 文件头之后进行设定。</a:t>
            </a:r>
            <a:endParaRPr lang="x-none" altLang="en-US" dirty="0"/>
          </a:p>
          <a:p>
            <a:r>
              <a:rPr lang="x-none" altLang="en-US" dirty="0"/>
              <a:t>    DESCRIPTION：这个变量存储了 hello-world 这个软件包的简介信息。</a:t>
            </a:r>
            <a:endParaRPr lang="x-none" altLang="en-US" dirty="0"/>
          </a:p>
          <a:p>
            <a:r>
              <a:rPr lang="x-none" altLang="en-US" dirty="0"/>
              <a:t>    HOMEPAGE：定义了 hello-world 这个软件包的项目主页。</a:t>
            </a:r>
            <a:endParaRPr lang="x-none" altLang="en-US" dirty="0"/>
          </a:p>
          <a:p>
            <a:r>
              <a:rPr lang="x-none" altLang="en-US" dirty="0"/>
              <a:t>    LICENSE：定义了 hello-world 这个软件包所使用的许可证，例如 LGPL，GPL V2，GPL V3，MIT 等。</a:t>
            </a:r>
            <a:endParaRPr lang="x-none" altLang="en-US" dirty="0"/>
          </a:p>
          <a:p>
            <a:r>
              <a:rPr lang="x-none" altLang="en-US" dirty="0"/>
              <a:t>    KEYWORDS：如果你期望 hello-world 这个软件包能够安装在你的机器上，那么 KEYWORDS 变量的值必须要包含你在 /etc/make.conf 中所设定的 ACCEPT_KEYWORDS 值。</a:t>
            </a:r>
            <a:endParaRPr lang="x-none" altLang="en-US" dirty="0"/>
          </a:p>
          <a:p>
            <a:endParaRPr lang="x-none"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xml"/><Relationship Id="rId1" Type="http://schemas.openxmlformats.org/officeDocument/2006/relationships/image" Target="../media/image35.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image" Target="../media/image36.GIF"/></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emf"/></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hyperlink" Target="http://xxxx/hello-world-1.0.tar.gz"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8.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5400"/>
              <a:t>Understand of Chromium OS</a:t>
            </a:r>
            <a:endParaRPr sz="5400"/>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p>
        </p:txBody>
      </p:sp>
      <p:sp>
        <p:nvSpPr>
          <p:cNvPr id="3" name="Content Placeholder 2"/>
          <p:cNvSpPr>
            <a:spLocks noGrp="1"/>
          </p:cNvSpPr>
          <p:nvPr>
            <p:ph idx="1"/>
          </p:nvPr>
        </p:nvSpPr>
        <p:spPr>
          <a:xfrm>
            <a:off x="271780" y="872490"/>
            <a:ext cx="6236335" cy="5820410"/>
          </a:xfrm>
        </p:spPr>
        <p:txBody>
          <a:bodyPr>
            <a:normAutofit fontScale="65000" lnSpcReduction="20000"/>
          </a:bodyPr>
          <a:lstStyle/>
          <a:p>
            <a:pPr fontAlgn="auto">
              <a:lnSpc>
                <a:spcPct val="150000"/>
              </a:lnSpc>
            </a:pPr>
            <a:r>
              <a:rPr lang="x-none" altLang="en-US" dirty="0"/>
              <a:t>Test your images on QEMU (optional)</a:t>
            </a:r>
            <a:endParaRPr lang="x-none" altLang="en-US" dirty="0"/>
          </a:p>
          <a:p>
            <a:pPr lvl="1" fontAlgn="auto">
              <a:lnSpc>
                <a:spcPct val="150000"/>
              </a:lnSpc>
            </a:pPr>
            <a:r>
              <a:rPr lang="x-none" altLang="en-US" dirty="0"/>
              <a:t>Assume you have QEMU at system-wide ($ sudo apt-get install qemu-kvm), and remember to turn on visualization in BIOS</a:t>
            </a:r>
            <a:endParaRPr lang="x-none" altLang="en-US" dirty="0"/>
          </a:p>
          <a:p>
            <a:pPr lvl="1" fontAlgn="auto">
              <a:lnSpc>
                <a:spcPct val="150000"/>
              </a:lnSpc>
            </a:pPr>
            <a:r>
              <a:rPr lang="x-none" altLang="en-US" dirty="0"/>
              <a:t>Build image for QEMU (inside chroot)</a:t>
            </a:r>
            <a:endParaRPr lang="x-none" altLang="en-US" dirty="0"/>
          </a:p>
          <a:p>
            <a:pPr lvl="2" fontAlgn="auto">
              <a:lnSpc>
                <a:spcPct val="150000"/>
              </a:lnSpc>
            </a:pPr>
            <a:r>
              <a:rPr lang="x-none" altLang="en-US" dirty="0"/>
              <a:t>(cr) $ ./image_to_vm.sh --from=../build/images/your_platform_name/latest --board=${BOARD}</a:t>
            </a:r>
            <a:endParaRPr lang="x-none" altLang="en-US" dirty="0"/>
          </a:p>
          <a:p>
            <a:pPr lvl="2" fontAlgn="auto">
              <a:lnSpc>
                <a:spcPct val="150000"/>
              </a:lnSpc>
            </a:pPr>
            <a:r>
              <a:rPr lang="x-none" altLang="en-US" dirty="0"/>
              <a:t>Launch QEMU with image (outside chroot)</a:t>
            </a:r>
            <a:endParaRPr lang="x-none" altLang="en-US" dirty="0"/>
          </a:p>
          <a:p>
            <a:pPr lvl="2" fontAlgn="auto">
              <a:lnSpc>
                <a:spcPct val="150000"/>
              </a:lnSpc>
            </a:pPr>
            <a:r>
              <a:rPr lang="x-none" altLang="en-US" dirty="0"/>
              <a:t>$ sudo kvm -m 2048 -hda src/build/images/auron/latest/chromiumos_qemu_image.bin -net nic,model=e1000 -net user</a:t>
            </a:r>
            <a:endParaRPr lang="x-none" altLang="en-US" dirty="0"/>
          </a:p>
          <a:p>
            <a:pPr lvl="2" fontAlgn="auto">
              <a:lnSpc>
                <a:spcPct val="150000"/>
              </a:lnSpc>
            </a:pPr>
            <a:r>
              <a:rPr lang="x-none" altLang="en-US" dirty="0"/>
              <a:t>(cr) $ sudo qemu-system-x86_64 -enable-kvm -m 1024 -cpu Broadwell -net nic,model=e1000 -net user -hda /mnt/host/source/src/build/images/fox_wtm2/latest/chromiumos_qemu_image.bin</a:t>
            </a:r>
            <a:endParaRPr lang="x-none" altLang="en-US" dirty="0"/>
          </a:p>
          <a:p>
            <a:pPr lvl="2" fontAlgn="auto">
              <a:lnSpc>
                <a:spcPct val="150000"/>
              </a:lnSpc>
            </a:pPr>
            <a:r>
              <a:rPr lang="x-none" altLang="en-US" dirty="0"/>
              <a:t>Note: </a:t>
            </a:r>
            <a:r>
              <a:rPr lang="x-none" altLang="en-US" b="1" dirty="0"/>
              <a:t>Unlike system-wised QEMU</a:t>
            </a:r>
            <a:r>
              <a:rPr lang="x-none" altLang="en-US" dirty="0"/>
              <a:t>, the one in cros_sdk uses VNC server, hence you need to get a VNC viewer, you could use VNC Viewer app</a:t>
            </a:r>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fontScale="90000"/>
          </a:bodyPr>
          <a:lstStyle/>
          <a:p>
            <a:r>
              <a:rPr lang="en-US" dirty="0"/>
              <a:t>Linux X-Windows System Architecture</a:t>
            </a:r>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55312"/>
          </a:xfrm>
          <a:prstGeom prst="rect">
            <a:avLst/>
          </a:prstGeom>
        </p:spPr>
        <p:txBody>
          <a:bodyPr wrap="square">
            <a:spAutoFit/>
          </a:bodyPr>
          <a:lstStyle/>
          <a:p>
            <a:r>
              <a:rPr lang="en-US" dirty="0">
                <a:solidFill>
                  <a:srgbClr val="333333"/>
                </a:solidFill>
                <a:latin typeface="Ubuntu Beta"/>
              </a:rPr>
              <a:t>3D operation can be divided into two groups:</a:t>
            </a:r>
            <a:endParaRPr lang="en-US" dirty="0">
              <a:solidFill>
                <a:srgbClr val="333333"/>
              </a:solidFill>
              <a:latin typeface="Ubuntu Beta"/>
            </a:endParaRPr>
          </a:p>
          <a:p>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endParaRPr lang="en-US" dirty="0">
              <a:solidFill>
                <a:srgbClr val="333333"/>
              </a:solidFill>
              <a:latin typeface="Ubuntu Beta"/>
            </a:endParaRPr>
          </a:p>
          <a:p>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endParaRPr lang="en-US" dirty="0">
              <a:solidFill>
                <a:srgbClr val="333333"/>
              </a:solidFill>
              <a:latin typeface="Ubuntu Beta"/>
            </a:endParaRPr>
          </a:p>
          <a:p>
            <a:r>
              <a:rPr lang="en-US" dirty="0"/>
              <a:t>The X server itself is composed of a "core", "extension modules", and hardware-specific "drivers".</a:t>
            </a:r>
            <a:endParaRPr lang="en-US" dirty="0"/>
          </a:p>
          <a:p>
            <a:r>
              <a:rPr lang="en-US" dirty="0"/>
              <a:t>Extension modules add various technologies such as graphics acceleration, video acceleration, font support, compositing, screen resizing, and so forth.</a:t>
            </a:r>
            <a:endParaRPr lang="en-US" dirty="0"/>
          </a:p>
          <a:p>
            <a:r>
              <a:rPr lang="en-US" dirty="0"/>
              <a:t>Video and input device drivers contain logic for translating between general X operations and the specific register-level operations particular to the given piece of hardware.</a:t>
            </a:r>
            <a:endParaRPr lang="en-US" dirty="0"/>
          </a:p>
          <a:p>
            <a:r>
              <a:rPr lang="en-US" dirty="0"/>
              <a:t>"the video driver", actually for a given video card there are three different kinds of drivers.</a:t>
            </a:r>
            <a:endParaRPr lang="en-US" dirty="0"/>
          </a:p>
          <a:p>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610235"/>
          </a:xfrm>
        </p:spPr>
        <p:txBody>
          <a:bodyPr>
            <a:normAutofit fontScale="90000"/>
          </a:bodyPr>
          <a:lstStyle/>
          <a:p>
            <a:r>
              <a:rPr lang="en-US" altLang="zh-CN" dirty="0"/>
              <a:t>Linux Video Display Stack</a:t>
            </a:r>
            <a:endParaRPr lang="zh-CN" altLang="en-US" dirty="0"/>
          </a:p>
        </p:txBody>
      </p:sp>
      <p:pic>
        <p:nvPicPr>
          <p:cNvPr id="4" name="图片 3"/>
          <p:cNvPicPr>
            <a:picLocks noChangeAspect="1"/>
          </p:cNvPicPr>
          <p:nvPr/>
        </p:nvPicPr>
        <p:blipFill>
          <a:blip r:embed="rId1"/>
          <a:stretch>
            <a:fillRect/>
          </a:stretch>
        </p:blipFill>
        <p:spPr>
          <a:xfrm>
            <a:off x="306226" y="1633232"/>
            <a:ext cx="4562338" cy="4536440"/>
          </a:xfrm>
          <a:prstGeom prst="rect">
            <a:avLst/>
          </a:prstGeom>
        </p:spPr>
      </p:pic>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5202195" y="1699593"/>
            <a:ext cx="6800682" cy="4792338"/>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17793" y="86497"/>
            <a:ext cx="11105002" cy="658972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p>
        </p:txBody>
      </p:sp>
      <p:sp>
        <p:nvSpPr>
          <p:cNvPr id="3" name="内容占位符 2"/>
          <p:cNvSpPr>
            <a:spLocks noGrp="1"/>
          </p:cNvSpPr>
          <p:nvPr>
            <p:ph idx="1"/>
          </p:nvPr>
        </p:nvSpPr>
        <p:spPr>
          <a:xfrm>
            <a:off x="838200" y="1112520"/>
            <a:ext cx="10515600" cy="5518785"/>
          </a:xfrm>
        </p:spPr>
        <p:txBody>
          <a:bodyPr>
            <a:normAutofit fontScale="72500"/>
          </a:bodyPr>
          <a:lstStyle/>
          <a:p>
            <a:pPr fontAlgn="auto">
              <a:lnSpc>
                <a:spcPct val="150000"/>
              </a:lnSpc>
            </a:pPr>
            <a:r>
              <a:rPr lang="zh-CN" altLang="en-US"/>
              <a:t>Selecting the output-device, resolution, and scan-out buffers is called “modesetting”.</a:t>
            </a:r>
            <a:endParaRPr lang="zh-CN" altLang="en-US"/>
          </a:p>
          <a:p>
            <a:pPr fontAlgn="auto">
              <a:lnSpc>
                <a:spcPct val="150000"/>
              </a:lnSpc>
            </a:pPr>
            <a:r>
              <a:rPr lang="zh-CN" altLang="en-US"/>
              <a:t>Modern GPUs support two completely different instruction-sets: (a) the “command stream” used for configuring the card, and initiating rendering, and (b) the SIMD “compute stream” used for calculating pixel values.</a:t>
            </a:r>
            <a:endParaRPr lang="zh-CN" altLang="en-US"/>
          </a:p>
          <a:p>
            <a:pPr fontAlgn="auto">
              <a:lnSpc>
                <a:spcPct val="150000"/>
              </a:lnSpc>
            </a:pPr>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pPr fontAlgn="auto">
              <a:lnSpc>
                <a:spcPct val="150000"/>
              </a:lnSpc>
            </a:pPr>
            <a:r>
              <a:rPr lang="en-US" altLang="zh-CN"/>
              <a:t>Use case under X11 env:  Start an X server instance, and a “window manager” application which connects to the X server as a client. The user can then interact with the window manager to launch further graphical applications.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p>
        </p:txBody>
      </p:sp>
      <p:sp>
        <p:nvSpPr>
          <p:cNvPr id="3" name="Content Placeholder 2"/>
          <p:cNvSpPr>
            <a:spLocks noGrp="1"/>
          </p:cNvSpPr>
          <p:nvPr>
            <p:ph idx="1"/>
          </p:nvPr>
        </p:nvSpPr>
        <p:spPr>
          <a:xfrm>
            <a:off x="838200" y="1231265"/>
            <a:ext cx="10515600" cy="4946015"/>
          </a:xfrm>
        </p:spPr>
        <p:txBody>
          <a:bodyPr>
            <a:normAutofit fontScale="90000" lnSpcReduction="20000"/>
          </a:bodyPr>
          <a:lstStyle/>
          <a:p>
            <a:pPr fontAlgn="auto">
              <a:lnSpc>
                <a:spcPct val="150000"/>
              </a:lnSpc>
            </a:pPr>
            <a:r>
              <a:rPr lang="en-US"/>
              <a:t>ALSA System on Chip (ASoC) 架构</a:t>
            </a:r>
            <a:endParaRPr lang="en-US"/>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endParaRPr lang="en-US">
              <a:sym typeface="+mn-ea"/>
            </a:endParaRP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fontScale="90000"/>
          </a:bodyPr>
          <a:lstStyle/>
          <a:p>
            <a:r>
              <a:rPr lang="en-US" altLang="zh-CN"/>
              <a:t>ALSA Codec Driver - 1/10</a:t>
            </a:r>
          </a:p>
        </p:txBody>
      </p:sp>
      <p:sp>
        <p:nvSpPr>
          <p:cNvPr id="3" name="内容占位符 2"/>
          <p:cNvSpPr>
            <a:spLocks noGrp="1"/>
          </p:cNvSpPr>
          <p:nvPr>
            <p:ph idx="1"/>
          </p:nvPr>
        </p:nvSpPr>
        <p:spPr>
          <a:xfrm>
            <a:off x="838200" y="1078230"/>
            <a:ext cx="10515600" cy="5594985"/>
          </a:xfrm>
        </p:spPr>
        <p:txBody>
          <a:bodyPr>
            <a:normAutofit fontScale="67500" lnSpcReduction="2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p>
        </p:txBody>
      </p:sp>
      <p:sp>
        <p:nvSpPr>
          <p:cNvPr id="3" name="内容占位符 2"/>
          <p:cNvSpPr>
            <a:spLocks noGrp="1"/>
          </p:cNvSpPr>
          <p:nvPr>
            <p:ph idx="1"/>
          </p:nvPr>
        </p:nvSpPr>
        <p:spPr>
          <a:xfrm>
            <a:off x="838200" y="988695"/>
            <a:ext cx="10515600" cy="5692775"/>
          </a:xfrm>
        </p:spPr>
        <p:txBody>
          <a:bodyPr>
            <a:normAutofit fontScale="85000" lnSpcReduction="20000"/>
          </a:bodyPr>
          <a:lstStyle/>
          <a:p>
            <a:pPr fontAlgn="auto">
              <a:lnSpc>
                <a:spcPct val="150000"/>
              </a:lnSpc>
            </a:pPr>
            <a:r>
              <a:rPr lang="zh-CN" altLang="en-US"/>
              <a:t>rt5640_dapm_routes基本上就是个路网，看的方式很简单，就是</a:t>
            </a:r>
            <a:endParaRPr lang="zh-CN" altLang="en-US"/>
          </a:p>
          <a:p>
            <a:pPr lvl="1" fontAlgn="auto">
              <a:lnSpc>
                <a:spcPct val="150000"/>
              </a:lnSpc>
            </a:pPr>
            <a:r>
              <a:rPr lang="zh-CN" altLang="en-US"/>
              <a:t>{终点, 开关, 起点}, 随便举个例:</a:t>
            </a:r>
            <a:endParaRPr lang="zh-CN" altLang="en-US"/>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fontAlgn="auto">
              <a:lnSpc>
                <a:spcPct val="150000"/>
              </a:lnSpc>
            </a:pPr>
            <a:r>
              <a:rPr lang="zh-CN" altLang="en-US"/>
              <a:t>如果终点的类型是_MUX的话，命名方式则终点本身就会是一个控制项的名字，中间的开关则是这个控制项的选项之一，例如</a:t>
            </a:r>
            <a:endParaRPr lang="zh-CN" altLang="en-US"/>
          </a:p>
          <a:p>
            <a:pPr lvl="1" fontAlgn="auto">
              <a:lnSpc>
                <a:spcPct val="150000"/>
              </a:lnSpc>
            </a:pPr>
            <a:r>
              <a:rPr lang="zh-CN" altLang="en-US"/>
              <a:t>{"Stereo ADC L2 Mux", "DMIC1", "DMIC L1"}的控制项为"Stereo ADC L2 Mux"。</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20"/>
            <a:ext cx="10515600" cy="432435"/>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p>
        </p:txBody>
      </p:sp>
      <p:sp>
        <p:nvSpPr>
          <p:cNvPr id="3" name="Content Placeholder 2"/>
          <p:cNvSpPr>
            <a:spLocks noGrp="1"/>
          </p:cNvSpPr>
          <p:nvPr>
            <p:ph idx="1"/>
          </p:nvPr>
        </p:nvSpPr>
        <p:spPr>
          <a:xfrm>
            <a:off x="838200" y="1102995"/>
            <a:ext cx="10515600" cy="5455920"/>
          </a:xfrm>
        </p:spPr>
        <p:txBody>
          <a:bodyPr>
            <a:normAutofit fontScale="72500" lnSpcReduction="2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fontAlgn="auto">
              <a:lnSpc>
                <a:spcPct val="150000"/>
              </a:lnSpc>
            </a:pPr>
            <a:r>
              <a:rPr lang="en-US" altLang="en-US" dirty="0" err="1"/>
              <a:t>mkdir</a:t>
            </a:r>
            <a:r>
              <a:rPr lang="en-US" altLang="en-US" dirty="0"/>
              <a:t> /</a:t>
            </a:r>
            <a:r>
              <a:rPr lang="en-US" altLang="en-US" dirty="0" err="1"/>
              <a:t>usr</a:t>
            </a:r>
            <a:r>
              <a:rPr lang="en-US" altLang="en-US" dirty="0"/>
              <a:t>/local/portage/metadata</a:t>
            </a:r>
            <a:endParaRPr lang="en-US" altLang="en-US" dirty="0"/>
          </a:p>
          <a:p>
            <a:pPr lvl="1" fontAlgn="auto">
              <a:lnSpc>
                <a:spcPct val="150000"/>
              </a:lnSpc>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fontAlgn="auto">
              <a:lnSpc>
                <a:spcPct val="150000"/>
              </a:lnSpc>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p>
        </p:txBody>
      </p:sp>
      <p:sp>
        <p:nvSpPr>
          <p:cNvPr id="3" name="内容占位符 2"/>
          <p:cNvSpPr>
            <a:spLocks noGrp="1"/>
          </p:cNvSpPr>
          <p:nvPr>
            <p:ph idx="1"/>
          </p:nvPr>
        </p:nvSpPr>
        <p:spPr>
          <a:xfrm>
            <a:off x="838200" y="1078230"/>
            <a:ext cx="10515600" cy="5594350"/>
          </a:xfrm>
        </p:spPr>
        <p:txBody>
          <a:bodyPr>
            <a:normAutofit fontScale="45000" lnSpcReduction="20000"/>
          </a:bodyPr>
          <a:lstStyle/>
          <a:p>
            <a:pPr fontAlgn="auto">
              <a:lnSpc>
                <a:spcPct val="150000"/>
              </a:lnSpc>
            </a:pPr>
            <a:r>
              <a:rPr lang="zh-CN" altLang="en-US"/>
              <a:t>rt5640是使用i2c控制的IC，所以我們註冊一個i2c driver</a:t>
            </a:r>
            <a:endParaRPr lang="zh-CN" altLang="en-US"/>
          </a:p>
          <a:p>
            <a:pPr lvl="1" fontAlgn="auto">
              <a:lnSpc>
                <a:spcPct val="150000"/>
              </a:lnSpc>
            </a:pPr>
            <a:r>
              <a:rPr lang="zh-CN" altLang="en-US"/>
              <a:t>static struct i2c_driver rt5640_i2c_driver = {</a:t>
            </a:r>
            <a:endParaRPr lang="zh-CN" altLang="en-US"/>
          </a:p>
          <a:p>
            <a:pPr lvl="1" fontAlgn="auto">
              <a:lnSpc>
                <a:spcPct val="150000"/>
              </a:lnSpc>
            </a:pPr>
            <a:r>
              <a:rPr lang="zh-CN" altLang="en-US"/>
              <a:t>    .driver = {</a:t>
            </a:r>
            <a:endParaRPr lang="zh-CN" altLang="en-US"/>
          </a:p>
          <a:p>
            <a:pPr lvl="1" fontAlgn="auto">
              <a:lnSpc>
                <a:spcPct val="150000"/>
              </a:lnSpc>
            </a:pPr>
            <a:r>
              <a:rPr lang="zh-CN" altLang="en-US"/>
              <a:t>        .name = "rt5640",</a:t>
            </a:r>
            <a:endParaRPr lang="zh-CN" altLang="en-US"/>
          </a:p>
          <a:p>
            <a:pPr lvl="1" fontAlgn="auto">
              <a:lnSpc>
                <a:spcPct val="150000"/>
              </a:lnSpc>
            </a:pPr>
            <a:r>
              <a:rPr lang="zh-CN" altLang="en-US"/>
              <a:t>        .acpi_match_table = ACPI_PTR(rt5640_acpi_match),</a:t>
            </a:r>
            <a:endParaRPr lang="zh-CN" altLang="en-US"/>
          </a:p>
          <a:p>
            <a:pPr lvl="1" fontAlgn="auto">
              <a:lnSpc>
                <a:spcPct val="150000"/>
              </a:lnSpc>
            </a:pPr>
            <a:r>
              <a:rPr lang="zh-CN" altLang="en-US"/>
              <a:t>        .of_match_table = of_match_ptr(rt5640_of_match),</a:t>
            </a:r>
            <a:endParaRPr lang="zh-CN" altLang="en-US"/>
          </a:p>
          <a:p>
            <a:pPr lvl="1" fontAlgn="auto">
              <a:lnSpc>
                <a:spcPct val="150000"/>
              </a:lnSpc>
            </a:pPr>
            <a:r>
              <a:rPr lang="zh-CN" altLang="en-US"/>
              <a:t>    },</a:t>
            </a:r>
            <a:endParaRPr lang="zh-CN" altLang="en-US"/>
          </a:p>
          <a:p>
            <a:pPr lvl="1" fontAlgn="auto">
              <a:lnSpc>
                <a:spcPct val="150000"/>
              </a:lnSpc>
            </a:pPr>
            <a:r>
              <a:rPr lang="zh-CN" altLang="en-US"/>
              <a:t>    .probe = rt5640_i2c_probe,</a:t>
            </a:r>
            <a:endParaRPr lang="zh-CN" altLang="en-US"/>
          </a:p>
          <a:p>
            <a:pPr lvl="1" fontAlgn="auto">
              <a:lnSpc>
                <a:spcPct val="150000"/>
              </a:lnSpc>
            </a:pPr>
            <a:r>
              <a:rPr lang="zh-CN" altLang="en-US"/>
              <a:t>    .remove   = rt5640_i2c_remove,</a:t>
            </a:r>
            <a:endParaRPr lang="zh-CN" altLang="en-US"/>
          </a:p>
          <a:p>
            <a:pPr lvl="1" fontAlgn="auto">
              <a:lnSpc>
                <a:spcPct val="150000"/>
              </a:lnSpc>
            </a:pPr>
            <a:r>
              <a:rPr lang="zh-CN" altLang="en-US"/>
              <a:t>    .id_table = rt5640_i2c_id,</a:t>
            </a:r>
            <a:endParaRPr lang="zh-CN" altLang="en-US"/>
          </a:p>
          <a:p>
            <a:pPr lvl="1" fontAlgn="auto">
              <a:lnSpc>
                <a:spcPct val="150000"/>
              </a:lnSpc>
            </a:pPr>
            <a:r>
              <a:rPr lang="zh-CN" altLang="en-US"/>
              <a:t>};</a:t>
            </a:r>
            <a:endParaRPr lang="zh-CN" altLang="en-US"/>
          </a:p>
          <a:p>
            <a:pPr fontAlgn="auto">
              <a:lnSpc>
                <a:spcPct val="150000"/>
              </a:lnSpc>
            </a:pPr>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pPr fontAlgn="auto">
              <a:lnSpc>
                <a:spcPct val="150000"/>
              </a:lnSpc>
            </a:pPr>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p>
        </p:txBody>
      </p:sp>
      <p:sp>
        <p:nvSpPr>
          <p:cNvPr id="3" name="内容占位符 2"/>
          <p:cNvSpPr>
            <a:spLocks noGrp="1"/>
          </p:cNvSpPr>
          <p:nvPr>
            <p:ph idx="1"/>
          </p:nvPr>
        </p:nvSpPr>
        <p:spPr>
          <a:xfrm>
            <a:off x="838200" y="948690"/>
            <a:ext cx="10960735" cy="5758180"/>
          </a:xfrm>
        </p:spPr>
        <p:txBody>
          <a:bodyPr>
            <a:normAutofit fontScale="45000" lnSpcReduction="20000"/>
          </a:bodyPr>
          <a:lstStyle/>
          <a:p>
            <a:pPr fontAlgn="auto">
              <a:lnSpc>
                <a:spcPct val="150000"/>
              </a:lnSpc>
            </a:pPr>
            <a:r>
              <a:rPr lang="zh-CN" altLang="en-US"/>
              <a:t>static const struct regmap_config rt5640_regmap = {</a:t>
            </a:r>
            <a:endParaRPr lang="zh-CN" altLang="en-US"/>
          </a:p>
          <a:p>
            <a:pPr fontAlgn="auto">
              <a:lnSpc>
                <a:spcPct val="150000"/>
              </a:lnSpc>
            </a:pPr>
            <a:r>
              <a:rPr lang="zh-CN" altLang="en-US"/>
              <a:t>    .reg_bits = 8,</a:t>
            </a:r>
            <a:endParaRPr lang="zh-CN" altLang="en-US"/>
          </a:p>
          <a:p>
            <a:pPr fontAlgn="auto">
              <a:lnSpc>
                <a:spcPct val="150000"/>
              </a:lnSpc>
            </a:pPr>
            <a:r>
              <a:rPr lang="zh-CN" altLang="en-US"/>
              <a:t>    .val_bits = 16,    </a:t>
            </a:r>
            <a:r>
              <a:rPr lang="en-US" altLang="zh-CN"/>
              <a:t>// 表示rt5640的暫存器使用8位元地址，有16位元的值，例如0x00暫存器的值為0x0004</a:t>
            </a:r>
            <a:endParaRPr lang="en-US" altLang="zh-CN"/>
          </a:p>
          <a:p>
            <a:pPr fontAlgn="auto">
              <a:lnSpc>
                <a:spcPct val="150000"/>
              </a:lnSpc>
            </a:pPr>
            <a:r>
              <a:rPr lang="zh-CN" altLang="en-US"/>
              <a:t>    .use_single_rw = true,    </a:t>
            </a:r>
            <a:r>
              <a:rPr lang="en-US" altLang="zh-CN"/>
              <a:t>// 表示rt5640一個i2c命令只能讀寫一個暫存器</a:t>
            </a:r>
            <a:endParaRPr lang="en-US" altLang="zh-CN"/>
          </a:p>
          <a:p>
            <a:pPr fontAlgn="auto">
              <a:lnSpc>
                <a:spcPct val="150000"/>
              </a:lnSpc>
            </a:pPr>
            <a:r>
              <a:rPr lang="zh-CN" altLang="en-US"/>
              <a:t>    .max_register = RT5640_VENDOR_ID2 + 1 + (ARRAY_SIZE(rt5640_ranges) *  RT5640_PR_SPACING),  </a:t>
            </a:r>
            <a:r>
              <a:rPr lang="en-US" altLang="zh-CN"/>
              <a:t>// 表示rt5640最大的暫存器的地址</a:t>
            </a:r>
            <a:endParaRPr lang="en-US" altLang="zh-CN"/>
          </a:p>
          <a:p>
            <a:pPr fontAlgn="auto">
              <a:lnSpc>
                <a:spcPct val="150000"/>
              </a:lnSpc>
            </a:pPr>
            <a:r>
              <a:rPr lang="zh-CN" altLang="en-US"/>
              <a:t>    .volatile_reg = rt5640_volatile_register,    </a:t>
            </a:r>
            <a:r>
              <a:rPr lang="en-US" altLang="zh-CN"/>
              <a:t>// return true即代表這個暫存器是屬於volatile暫存器，</a:t>
            </a:r>
            <a:endParaRPr lang="en-US" altLang="zh-CN"/>
          </a:p>
          <a:p>
            <a:pPr fontAlgn="auto">
              <a:lnSpc>
                <a:spcPct val="150000"/>
              </a:lnSpc>
            </a:pPr>
            <a:r>
              <a:rPr lang="en-US" altLang="zh-CN"/>
              <a:t>      // volatile暫存器指的是內容隨時會改變的暫存器，codec driver在讀volatile暫存器時會實際透過I/O介面去讀，而不會去讀cache的值</a:t>
            </a:r>
            <a:endParaRPr lang="en-US" altLang="zh-CN"/>
          </a:p>
          <a:p>
            <a:pPr fontAlgn="auto">
              <a:lnSpc>
                <a:spcPct val="150000"/>
              </a:lnSpc>
            </a:pPr>
            <a:r>
              <a:rPr lang="zh-CN" altLang="en-US"/>
              <a:t>    .readable_reg = rt5640_readable_register,    </a:t>
            </a:r>
            <a:r>
              <a:rPr lang="en-US" altLang="zh-CN"/>
              <a:t>// 只有rt5640_readable_register return true的暫存器是可讀的，dump暫存器時只會顯示可讀的暫存器</a:t>
            </a:r>
            <a:endParaRPr lang="en-US" altLang="zh-CN"/>
          </a:p>
          <a:p>
            <a:pPr fontAlgn="auto">
              <a:lnSpc>
                <a:spcPct val="150000"/>
              </a:lnSpc>
            </a:pPr>
            <a:r>
              <a:rPr lang="zh-CN" altLang="en-US"/>
              <a:t>    .cache_type = REGCACHE_RBTREE,    </a:t>
            </a:r>
            <a:r>
              <a:rPr lang="en-US" altLang="zh-CN"/>
              <a:t>// regmap使用的cache type</a:t>
            </a:r>
            <a:endParaRPr lang="en-US" altLang="zh-CN"/>
          </a:p>
          <a:p>
            <a:pPr fontAlgn="auto">
              <a:lnSpc>
                <a:spcPct val="150000"/>
              </a:lnSpc>
            </a:pPr>
            <a:r>
              <a:rPr lang="zh-CN" altLang="en-US"/>
              <a:t>    .reg_defaults = rt5640_reg,    </a:t>
            </a:r>
            <a:r>
              <a:rPr lang="en-US" altLang="zh-CN"/>
              <a:t>// rt5640_reg的內容即為rt5640 codec driver使用的regmap的cache的初始內容</a:t>
            </a:r>
            <a:endParaRPr lang="en-US" altLang="zh-CN"/>
          </a:p>
          <a:p>
            <a:pPr fontAlgn="auto">
              <a:lnSpc>
                <a:spcPct val="150000"/>
              </a:lnSpc>
            </a:pPr>
            <a:r>
              <a:rPr lang="zh-CN" altLang="en-US"/>
              <a:t>    .num_reg_defaults = ARRAY_SIZE(rt5640_reg),</a:t>
            </a:r>
            <a:endParaRPr lang="zh-CN" altLang="en-US"/>
          </a:p>
          <a:p>
            <a:pPr fontAlgn="auto">
              <a:lnSpc>
                <a:spcPct val="150000"/>
              </a:lnSpc>
            </a:pPr>
            <a:r>
              <a:rPr lang="zh-CN" altLang="en-US"/>
              <a:t>    .ranges = rt5640_ranges,    </a:t>
            </a:r>
            <a:r>
              <a:rPr lang="en-US" altLang="zh-CN"/>
              <a:t>// 這個是第二層的暫存器，也就是透過兩個暫存器分別代表第二層暫存器的地址跟值的方式存取的暫存器</a:t>
            </a:r>
            <a:endParaRPr lang="en-US" altLang="zh-CN"/>
          </a:p>
          <a:p>
            <a:pPr fontAlgn="auto">
              <a:lnSpc>
                <a:spcPct val="150000"/>
              </a:lnSpc>
            </a:pPr>
            <a:r>
              <a:rPr lang="zh-CN" altLang="en-US"/>
              <a:t>    .num_ranges = ARRAY_SIZE(rt5640_ranges),</a:t>
            </a:r>
            <a:endParaRPr lang="zh-CN" altLang="en-US"/>
          </a:p>
          <a:p>
            <a:pPr fontAlgn="auto">
              <a:lnSpc>
                <a:spcPct val="150000"/>
              </a:lnSpc>
            </a:pPr>
            <a:r>
              <a:rPr lang="zh-CN" altLang="en-US"/>
              <a: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p>
        </p:txBody>
      </p:sp>
      <p:sp>
        <p:nvSpPr>
          <p:cNvPr id="3" name="内容占位符 2"/>
          <p:cNvSpPr>
            <a:spLocks noGrp="1"/>
          </p:cNvSpPr>
          <p:nvPr>
            <p:ph idx="1"/>
          </p:nvPr>
        </p:nvSpPr>
        <p:spPr>
          <a:xfrm>
            <a:off x="375920" y="949960"/>
            <a:ext cx="5865495" cy="5569585"/>
          </a:xfrm>
        </p:spPr>
        <p:txBody>
          <a:bodyPr>
            <a:normAutofit fontScale="27500" lnSpcReduction="20000"/>
          </a:bodyPr>
          <a:lstStyle/>
          <a:p>
            <a:pPr fontAlgn="auto">
              <a:lnSpc>
                <a:spcPct val="150000"/>
              </a:lnSpc>
            </a:pPr>
            <a:r>
              <a:rPr lang="zh-CN" altLang="en-US"/>
              <a:t>static struct snd_soc_codec_driver soc_codec_dev_rt5640 = {</a:t>
            </a:r>
            <a:endParaRPr lang="zh-CN" altLang="en-US"/>
          </a:p>
          <a:p>
            <a:pPr fontAlgn="auto">
              <a:lnSpc>
                <a:spcPct val="150000"/>
              </a:lnSpc>
            </a:pPr>
            <a:r>
              <a:rPr lang="zh-CN" altLang="en-US"/>
              <a:t>    .probe = rt5640_probe,</a:t>
            </a:r>
            <a:endParaRPr lang="zh-CN" altLang="en-US"/>
          </a:p>
          <a:p>
            <a:pPr fontAlgn="auto">
              <a:lnSpc>
                <a:spcPct val="150000"/>
              </a:lnSpc>
            </a:pPr>
            <a:r>
              <a:rPr lang="zh-CN" altLang="en-US"/>
              <a:t>    .remove = rt5640_remove,</a:t>
            </a:r>
            <a:endParaRPr lang="zh-CN" altLang="en-US"/>
          </a:p>
          <a:p>
            <a:pPr fontAlgn="auto">
              <a:lnSpc>
                <a:spcPct val="150000"/>
              </a:lnSpc>
            </a:pPr>
            <a:r>
              <a:rPr lang="zh-CN" altLang="en-US"/>
              <a:t>    .suspend = rt5640_suspend,</a:t>
            </a:r>
            <a:endParaRPr lang="zh-CN" altLang="en-US"/>
          </a:p>
          <a:p>
            <a:pPr fontAlgn="auto">
              <a:lnSpc>
                <a:spcPct val="150000"/>
              </a:lnSpc>
            </a:pPr>
            <a:r>
              <a:rPr lang="zh-CN" altLang="en-US"/>
              <a:t>    .resume = rt5640_resume,</a:t>
            </a:r>
            <a:endParaRPr lang="zh-CN" altLang="en-US"/>
          </a:p>
          <a:p>
            <a:pPr fontAlgn="auto">
              <a:lnSpc>
                <a:spcPct val="150000"/>
              </a:lnSpc>
            </a:pPr>
            <a:r>
              <a:rPr lang="zh-CN" altLang="en-US"/>
              <a:t>    .set_bias_level = rt5640_set_bias_level,</a:t>
            </a:r>
            <a:endParaRPr lang="zh-CN" altLang="en-US"/>
          </a:p>
          <a:p>
            <a:pPr fontAlgn="auto">
              <a:lnSpc>
                <a:spcPct val="150000"/>
              </a:lnSpc>
            </a:pPr>
            <a:r>
              <a:rPr lang="zh-CN" altLang="en-US"/>
              <a:t>    .idle_bias_off = true,</a:t>
            </a:r>
            <a:endParaRPr lang="zh-CN" altLang="en-US"/>
          </a:p>
          <a:p>
            <a:pPr fontAlgn="auto">
              <a:lnSpc>
                <a:spcPct val="150000"/>
              </a:lnSpc>
            </a:pPr>
            <a:r>
              <a:rPr lang="zh-CN" altLang="en-US"/>
              <a:t>    .component_driver = {</a:t>
            </a:r>
            <a:endParaRPr lang="zh-CN" altLang="en-US"/>
          </a:p>
          <a:p>
            <a:pPr fontAlgn="auto">
              <a:lnSpc>
                <a:spcPct val="150000"/>
              </a:lnSpc>
            </a:pPr>
            <a:r>
              <a:rPr lang="zh-CN" altLang="en-US"/>
              <a:t>        .controls        = rt5640_snd_controls,</a:t>
            </a:r>
            <a:endParaRPr lang="zh-CN" altLang="en-US"/>
          </a:p>
          <a:p>
            <a:pPr fontAlgn="auto">
              <a:lnSpc>
                <a:spcPct val="150000"/>
              </a:lnSpc>
            </a:pPr>
            <a:r>
              <a:rPr lang="zh-CN" altLang="en-US"/>
              <a:t>        .num_controls        = ARRAY_SIZE(rt5640_snd_controls),</a:t>
            </a:r>
            <a:endParaRPr lang="zh-CN" altLang="en-US"/>
          </a:p>
          <a:p>
            <a:pPr fontAlgn="auto">
              <a:lnSpc>
                <a:spcPct val="150000"/>
              </a:lnSpc>
            </a:pPr>
            <a:r>
              <a:rPr lang="zh-CN" altLang="en-US"/>
              <a:t>        .dapm_widgets        = rt5640_dapm_widgets,</a:t>
            </a:r>
            <a:endParaRPr lang="zh-CN" altLang="en-US"/>
          </a:p>
          <a:p>
            <a:pPr fontAlgn="auto">
              <a:lnSpc>
                <a:spcPct val="150000"/>
              </a:lnSpc>
            </a:pPr>
            <a:r>
              <a:rPr lang="zh-CN" altLang="en-US"/>
              <a:t>        .num_dapm_widgets    = ARRAY_SIZE(rt5640_dapm_widgets),</a:t>
            </a:r>
            <a:endParaRPr lang="zh-CN" altLang="en-US"/>
          </a:p>
          <a:p>
            <a:pPr fontAlgn="auto">
              <a:lnSpc>
                <a:spcPct val="150000"/>
              </a:lnSpc>
            </a:pPr>
            <a:r>
              <a:rPr lang="zh-CN" altLang="en-US"/>
              <a:t>        .dapm_routes        = rt5640_dapm_routes,</a:t>
            </a:r>
            <a:endParaRPr lang="zh-CN" altLang="en-US"/>
          </a:p>
          <a:p>
            <a:pPr fontAlgn="auto">
              <a:lnSpc>
                <a:spcPct val="150000"/>
              </a:lnSpc>
            </a:pPr>
            <a:r>
              <a:rPr lang="zh-CN" altLang="en-US"/>
              <a:t>        .num_dapm_routes    = ARRAY_SIZE(rt5640_dapm_routes),</a:t>
            </a:r>
            <a:endParaRPr lang="zh-CN" altLang="en-US"/>
          </a:p>
          <a:p>
            <a:pPr fontAlgn="auto">
              <a:lnSpc>
                <a:spcPct val="150000"/>
              </a:lnSpc>
            </a:pPr>
            <a:r>
              <a:rPr lang="zh-CN" altLang="en-US"/>
              <a:t>    },</a:t>
            </a:r>
            <a:endParaRPr lang="zh-CN" altLang="en-US"/>
          </a:p>
          <a:p>
            <a:pPr fontAlgn="auto">
              <a:lnSpc>
                <a:spcPct val="150000"/>
              </a:lnSpc>
            </a:pPr>
            <a:r>
              <a:rPr lang="zh-CN" altLang="en-US"/>
              <a:t>};</a:t>
            </a:r>
            <a:endParaRPr lang="zh-CN" altLang="en-US"/>
          </a:p>
          <a:p>
            <a:pPr fontAlgn="auto">
              <a:lnSpc>
                <a:spcPct val="150000"/>
              </a:lnSpc>
            </a:pPr>
            <a:r>
              <a:rPr lang="zh-CN" altLang="en-US"/>
              <a:t>rt5640_dapm_widgets及rt5640_dapm_routes就是在这里注册到ALSA的。</a:t>
            </a:r>
          </a:p>
        </p:txBody>
      </p:sp>
      <p:sp>
        <p:nvSpPr>
          <p:cNvPr id="4" name="文本框 3"/>
          <p:cNvSpPr txBox="1"/>
          <p:nvPr/>
        </p:nvSpPr>
        <p:spPr>
          <a:xfrm>
            <a:off x="6443345" y="951230"/>
            <a:ext cx="5599430" cy="5303520"/>
          </a:xfrm>
          <a:prstGeom prst="rect">
            <a:avLst/>
          </a:prstGeom>
          <a:noFill/>
        </p:spPr>
        <p:txBody>
          <a:bodyPr wrap="square" rtlCol="0">
            <a:spAutoFit/>
          </a:bodyPr>
          <a:lstStyle/>
          <a:p>
            <a:pPr marL="285750" indent="-285750" fontAlgn="auto">
              <a:lnSpc>
                <a:spcPct val="150000"/>
              </a:lnSpc>
              <a:buFont typeface="Arial" charset="0"/>
              <a:buChar char="•"/>
            </a:pPr>
            <a:r>
              <a:rPr lang="zh-CN" altLang="en-US" sz="1200">
                <a:solidFill>
                  <a:schemeClr val="tx1"/>
                </a:solidFill>
                <a:uFillTx/>
              </a:rPr>
              <a:t>machine driver利用dai link把platfrom driver跟codec driver串起来，声卡注册成功之后rt5640_probe就会被执行，也就是说rt5640_probe是声卡注册成功之后第一个被执行的codec driver函数，</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rt5640_set_bias_level则可以让codec driver根据codec整体的power level设置暂存器，ASOC的bias level总共有四层，定义如下</a:t>
            </a:r>
            <a:r>
              <a:rPr lang="en-US" altLang="zh-CN" sz="1200">
                <a:solidFill>
                  <a:schemeClr val="tx1"/>
                </a:solidFill>
                <a:uFillTx/>
              </a:rPr>
              <a:t>:</a:t>
            </a:r>
            <a:endParaRPr lang="en-US" altLang="zh-CN"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enum snd_soc_bias_level {</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SND_SOC_BIAS_OFF = 0,</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SND_SOC_BIAS_STANDBY = 1,</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SND_SOC_BIAS_PREPARE = 2,</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SND_SOC_BIAS_ON = 3,</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从OFF到ON的顺序为: OFF -&gt; PREPARE -&gt; ON</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从ON到OFF的顺序为: ON -&gt; PREPARE -&gt; STANDBY -&gt; OFF</a:t>
            </a:r>
            <a:endParaRPr lang="zh-CN" altLang="en-US" sz="1200">
              <a:solidFill>
                <a:schemeClr val="tx1"/>
              </a:solidFill>
              <a:uFillTx/>
            </a:endParaRPr>
          </a:p>
          <a:p>
            <a:pPr marL="285750" lvl="0" indent="-285750" fontAlgn="auto">
              <a:lnSpc>
                <a:spcPct val="150000"/>
              </a:lnSpc>
              <a:buFont typeface="Arial" charset="0"/>
              <a:buChar char="•"/>
            </a:pPr>
            <a:r>
              <a:rPr lang="en-US" altLang="zh-CN" sz="1200">
                <a:solidFill>
                  <a:schemeClr val="tx1"/>
                </a:solidFill>
                <a:uFillTx/>
              </a:rPr>
              <a:t>rt5640_suspend跟rt5640_resume顾名思义就是codec进入suspend/resume会执行的函数</a:t>
            </a: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p>
        </p:txBody>
      </p:sp>
      <p:sp>
        <p:nvSpPr>
          <p:cNvPr id="3" name="内容占位符 2"/>
          <p:cNvSpPr>
            <a:spLocks noGrp="1"/>
          </p:cNvSpPr>
          <p:nvPr>
            <p:ph idx="1"/>
          </p:nvPr>
        </p:nvSpPr>
        <p:spPr>
          <a:xfrm>
            <a:off x="460375" y="934720"/>
            <a:ext cx="6581140" cy="5666105"/>
          </a:xfrm>
        </p:spPr>
        <p:txBody>
          <a:bodyPr>
            <a:normAutofit fontScale="55000" lnSpcReduction="20000"/>
          </a:bodyPr>
          <a:lstStyle/>
          <a:p>
            <a:pPr fontAlgn="auto">
              <a:lnSpc>
                <a:spcPct val="150000"/>
              </a:lnSpc>
            </a:pPr>
            <a:r>
              <a:rPr lang="zh-CN" altLang="en-US"/>
              <a:t>呼叫snd_soc_register_codec的时候除了soc_codec_dev_rt5640之外还有一个很重要的参数就是rt5640_dai，rt5640_dai定义了rt5640的I2S介面的一些资讯，</a:t>
            </a:r>
            <a:endParaRPr lang="zh-CN" altLang="en-US"/>
          </a:p>
          <a:p>
            <a:pPr fontAlgn="auto">
              <a:lnSpc>
                <a:spcPct val="150000"/>
              </a:lnSpc>
            </a:pPr>
            <a:r>
              <a:rPr lang="en-US" altLang="zh-CN">
                <a:sym typeface="+mn-ea"/>
              </a:rPr>
              <a:t>.</a:t>
            </a:r>
            <a:r>
              <a:rPr lang="zh-CN" altLang="en-US">
                <a:sym typeface="+mn-ea"/>
              </a:rPr>
              <a:t>name = "rt5640-aif1", 表示这个dai的名字，将被使用在machine driver dai link的codec_name中，</a:t>
            </a:r>
            <a:endParaRPr lang="zh-CN" altLang="en-US"/>
          </a:p>
          <a:p>
            <a:pPr fontAlgn="auto">
              <a:lnSpc>
                <a:spcPct val="150000"/>
              </a:lnSpc>
            </a:pPr>
            <a:r>
              <a:rPr lang="zh-CN" altLang="en-US">
                <a:sym typeface="+mn-ea"/>
              </a:rPr>
              <a:t>.id = RT5640_AIF1, 用来分辨rt5640的不同dai，</a:t>
            </a:r>
            <a:endParaRPr lang="zh-CN" altLang="en-US"/>
          </a:p>
          <a:p>
            <a:pPr fontAlgn="auto">
              <a:lnSpc>
                <a:spcPct val="150000"/>
              </a:lnSpc>
            </a:pPr>
            <a:r>
              <a:rPr lang="zh-CN" altLang="en-US">
                <a:sym typeface="+mn-ea"/>
              </a:rPr>
              <a:t>.stream_name 用在rt5640_dapm_widgets，将DAI跟dapm的地图做一个连接，</a:t>
            </a:r>
            <a:endParaRPr lang="zh-CN" altLang="en-US"/>
          </a:p>
          <a:p>
            <a:pPr fontAlgn="auto">
              <a:lnSpc>
                <a:spcPct val="150000"/>
              </a:lnSpc>
            </a:pPr>
            <a:r>
              <a:rPr lang="zh-CN" altLang="en-US">
                <a:sym typeface="+mn-ea"/>
              </a:rPr>
              <a:t>.channels_min .channels_max 顾名思义为这个DAI所支援的最大及最小声道数，</a:t>
            </a:r>
            <a:endParaRPr lang="zh-CN" altLang="en-US">
              <a:sym typeface="+mn-ea"/>
            </a:endParaRPr>
          </a:p>
          <a:p>
            <a:pPr fontAlgn="auto">
              <a:lnSpc>
                <a:spcPct val="150000"/>
              </a:lnSpc>
            </a:pPr>
            <a:r>
              <a:rPr lang="zh-CN" altLang="en-US">
                <a:sym typeface="+mn-ea"/>
              </a:rPr>
              <a:t>.rates 为这个DAI能支援的sample rate (采样率)</a:t>
            </a:r>
            <a:endParaRPr lang="zh-CN" altLang="en-US">
              <a:sym typeface="+mn-ea"/>
            </a:endParaRPr>
          </a:p>
          <a:p>
            <a:pPr fontAlgn="auto">
              <a:lnSpc>
                <a:spcPct val="150000"/>
              </a:lnSpc>
            </a:pPr>
            <a:r>
              <a:rPr lang="zh-CN" altLang="en-US"/>
              <a:t>.formats为这个DAI能支援的格式</a:t>
            </a:r>
            <a:r>
              <a:rPr lang="en-US" altLang="zh-CN"/>
              <a:t>, 当使用者在使用这个DAI播放或录音的时候ALSA将会判断此codec能不能支援</a:t>
            </a:r>
            <a:endParaRPr lang="en-US" altLang="zh-CN"/>
          </a:p>
          <a:p>
            <a:pPr fontAlgn="auto">
              <a:lnSpc>
                <a:spcPct val="150000"/>
              </a:lnSpc>
            </a:pPr>
            <a:r>
              <a:rPr lang="zh-CN" altLang="en-US"/>
              <a:t>.ops = &amp;rt5640_aif_dai_ops,就是使用这组DAI时codec相对应的设定了</a:t>
            </a:r>
          </a:p>
        </p:txBody>
      </p:sp>
      <p:sp>
        <p:nvSpPr>
          <p:cNvPr id="4" name="文本框 3"/>
          <p:cNvSpPr txBox="1"/>
          <p:nvPr/>
        </p:nvSpPr>
        <p:spPr>
          <a:xfrm>
            <a:off x="7271385" y="880110"/>
            <a:ext cx="4607560" cy="5303520"/>
          </a:xfrm>
          <a:prstGeom prst="rect">
            <a:avLst/>
          </a:prstGeom>
          <a:noFill/>
        </p:spPr>
        <p:txBody>
          <a:bodyPr wrap="square" rtlCol="0">
            <a:spAutoFit/>
          </a:bodyPr>
          <a:lstStyle/>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.name = "rt5640-aif1",</a:t>
            </a:r>
            <a:endParaRPr lang="zh-CN" altLang="en-US" sz="1200">
              <a:solidFill>
                <a:schemeClr val="tx1"/>
              </a:solidFill>
              <a:uFillTx/>
            </a:endParaRPr>
          </a:p>
          <a:p>
            <a:pPr fontAlgn="auto">
              <a:lnSpc>
                <a:spcPct val="150000"/>
              </a:lnSpc>
            </a:pPr>
            <a:r>
              <a:rPr lang="zh-CN" altLang="en-US" sz="1200">
                <a:solidFill>
                  <a:schemeClr val="tx1"/>
                </a:solidFill>
                <a:uFillTx/>
              </a:rPr>
              <a:t>        .id = RT5640_AIF1,</a:t>
            </a:r>
            <a:endParaRPr lang="zh-CN" altLang="en-US" sz="1200">
              <a:solidFill>
                <a:schemeClr val="tx1"/>
              </a:solidFill>
              <a:uFillTx/>
            </a:endParaRPr>
          </a:p>
          <a:p>
            <a:pPr fontAlgn="auto">
              <a:lnSpc>
                <a:spcPct val="150000"/>
              </a:lnSpc>
            </a:pPr>
            <a:r>
              <a:rPr lang="zh-CN" altLang="en-US" sz="1200">
                <a:solidFill>
                  <a:schemeClr val="tx1"/>
                </a:solidFill>
                <a:uFillTx/>
              </a:rPr>
              <a:t>        .playback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Playback",</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.capture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Capture",</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.ops = &amp;rt5640_aif_dai_ops,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p>
        </p:txBody>
      </p:sp>
      <p:sp>
        <p:nvSpPr>
          <p:cNvPr id="3" name="内容占位符 2"/>
          <p:cNvSpPr>
            <a:spLocks noGrp="1"/>
          </p:cNvSpPr>
          <p:nvPr>
            <p:ph idx="1"/>
          </p:nvPr>
        </p:nvSpPr>
        <p:spPr>
          <a:xfrm>
            <a:off x="838200" y="1087120"/>
            <a:ext cx="10515600" cy="5558790"/>
          </a:xfrm>
        </p:spPr>
        <p:txBody>
          <a:bodyPr>
            <a:normAutofit fontScale="47500" lnSpcReduction="20000"/>
          </a:bodyPr>
          <a:lstStyle/>
          <a:p>
            <a:pPr fontAlgn="auto">
              <a:lnSpc>
                <a:spcPct val="150000"/>
              </a:lnSpc>
            </a:pPr>
            <a:r>
              <a:rPr lang="zh-CN" altLang="en-US"/>
              <a:t>.ops = &amp;rt5640_aif_dai_ops,就是使用这组DAI时codec相对应的设定了，</a:t>
            </a:r>
            <a:endParaRPr lang="zh-CN" altLang="en-US"/>
          </a:p>
          <a:p>
            <a:pPr fontAlgn="auto">
              <a:lnSpc>
                <a:spcPct val="150000"/>
              </a:lnSpc>
            </a:pPr>
            <a:r>
              <a:rPr lang="zh-CN" altLang="en-US"/>
              <a:t>static const struct snd_soc_dai_ops rt5640_aif_dai_ops = {</a:t>
            </a:r>
            <a:endParaRPr lang="zh-CN" altLang="en-US"/>
          </a:p>
          <a:p>
            <a:pPr fontAlgn="auto">
              <a:lnSpc>
                <a:spcPct val="150000"/>
              </a:lnSpc>
            </a:pPr>
            <a:r>
              <a:rPr lang="zh-CN" altLang="en-US"/>
              <a:t>    .hw_params = rt5640_hw_params,</a:t>
            </a:r>
            <a:endParaRPr lang="zh-CN" altLang="en-US"/>
          </a:p>
          <a:p>
            <a:pPr fontAlgn="auto">
              <a:lnSpc>
                <a:spcPct val="150000"/>
              </a:lnSpc>
            </a:pPr>
            <a:r>
              <a:rPr lang="zh-CN" altLang="en-US"/>
              <a:t>    .set_fmt = rt5640_set_dai_fmt,</a:t>
            </a:r>
            <a:endParaRPr lang="zh-CN" altLang="en-US"/>
          </a:p>
          <a:p>
            <a:pPr fontAlgn="auto">
              <a:lnSpc>
                <a:spcPct val="150000"/>
              </a:lnSpc>
            </a:pPr>
            <a:r>
              <a:rPr lang="zh-CN" altLang="en-US"/>
              <a:t>    .set_sysclk = rt5640_set_dai_sysclk,</a:t>
            </a:r>
            <a:endParaRPr lang="zh-CN" altLang="en-US"/>
          </a:p>
          <a:p>
            <a:pPr fontAlgn="auto">
              <a:lnSpc>
                <a:spcPct val="150000"/>
              </a:lnSpc>
            </a:pPr>
            <a:r>
              <a:rPr lang="zh-CN" altLang="en-US"/>
              <a:t>    .set_pll = rt5640_set_dai_pll,</a:t>
            </a:r>
            <a:endParaRPr lang="zh-CN" altLang="en-US"/>
          </a:p>
          <a:p>
            <a:pPr fontAlgn="auto">
              <a:lnSpc>
                <a:spcPct val="150000"/>
              </a:lnSpc>
            </a:pPr>
            <a:r>
              <a:rPr lang="zh-CN" altLang="en-US"/>
              <a:t>};</a:t>
            </a:r>
            <a:endParaRPr lang="zh-CN" altLang="en-US"/>
          </a:p>
          <a:p>
            <a:pPr fontAlgn="auto">
              <a:lnSpc>
                <a:spcPct val="150000"/>
              </a:lnSpc>
            </a:pPr>
            <a:r>
              <a:rPr lang="zh-CN" altLang="en-US"/>
              <a:t>rt5640_hw_params主要是根据上层传下来的资讯(*params)对codec做相对应的设定，</a:t>
            </a:r>
            <a:endParaRPr lang="zh-CN" altLang="en-US"/>
          </a:p>
          <a:p>
            <a:pPr fontAlgn="auto">
              <a:lnSpc>
                <a:spcPct val="150000"/>
              </a:lnSpc>
            </a:pPr>
            <a:r>
              <a:rPr lang="zh-CN" altLang="en-US"/>
              <a:t>rt5640_set_dai_fmt会按照此DAI的格式(如I2S, PCM...等)设定codec，</a:t>
            </a:r>
            <a:endParaRPr lang="zh-CN" altLang="en-US"/>
          </a:p>
          <a:p>
            <a:pPr fontAlgn="auto">
              <a:lnSpc>
                <a:spcPct val="150000"/>
              </a:lnSpc>
            </a:pPr>
            <a:r>
              <a:rPr lang="zh-CN" altLang="en-US"/>
              <a:t>rt5640_set_dai_sysclk将告知codec driver sysclk的频率及来源，</a:t>
            </a:r>
            <a:endParaRPr lang="zh-CN" altLang="en-US"/>
          </a:p>
          <a:p>
            <a:pPr fontAlgn="auto">
              <a:lnSpc>
                <a:spcPct val="150000"/>
              </a:lnSpc>
            </a:pPr>
            <a:r>
              <a:rPr lang="zh-CN" altLang="en-US"/>
              <a:t>rt5640_set_dai_pll提供介面让machine driver设定rt5640的PLL，有时候外部的MCLK频率无法符合rt5640需求的时候需要呼叫此函数使用rt5640的PLL，</a:t>
            </a:r>
            <a:endParaRPr lang="zh-CN" altLang="en-US"/>
          </a:p>
          <a:p>
            <a:pPr fontAlgn="auto">
              <a:lnSpc>
                <a:spcPct val="150000"/>
              </a:lnSpc>
            </a:pPr>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p>
        </p:txBody>
      </p:sp>
      <p:sp>
        <p:nvSpPr>
          <p:cNvPr id="3" name="内容占位符 2"/>
          <p:cNvSpPr>
            <a:spLocks noGrp="1"/>
          </p:cNvSpPr>
          <p:nvPr>
            <p:ph idx="1"/>
          </p:nvPr>
        </p:nvSpPr>
        <p:spPr>
          <a:xfrm>
            <a:off x="838200" y="1032510"/>
            <a:ext cx="10515600" cy="5577205"/>
          </a:xfrm>
        </p:spPr>
        <p:txBody>
          <a:bodyPr>
            <a:normAutofit fontScale="67500" lnSpcReduction="2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fontAlgn="auto">
              <a:lnSpc>
                <a:spcPct val="150000"/>
              </a:lnSpc>
            </a:pPr>
            <a:r>
              <a:rPr lang="zh-CN" altLang="en-US"/>
              <a:t>注册DAPM元件除了类别外还有一些重要的东西，以MIXER来说明，其他类别的元件也都差不多，就不重复介绍了，</a:t>
            </a:r>
            <a:endParaRPr lang="zh-CN" altLang="en-US"/>
          </a:p>
          <a:p>
            <a:pPr fontAlgn="auto">
              <a:lnSpc>
                <a:spcPct val="150000"/>
              </a:lnSpc>
            </a:pPr>
            <a:r>
              <a:rPr lang="zh-CN" altLang="en-US"/>
              <a:t> SND_SOC_DAPM_MIXER("SPK MIXL", RT5640_PWR_MIXER, RT5640_PWR_SM_L_BIT, 0, rt5640_spk_l_mix, ARRAY_SIZE(rt5640_spk_l_mix)),</a:t>
            </a:r>
            <a:endParaRPr lang="zh-CN" altLang="en-US"/>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endParaRPr lang="zh-CN" altLang="en-US" dirty="0"/>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endParaRPr lang="zh-CN" altLang="en-US" dirty="0"/>
          </a:p>
          <a:p>
            <a:pPr>
              <a:lnSpc>
                <a:spcPct val="170000"/>
              </a:lnSpc>
            </a:pPr>
            <a:r>
              <a:rPr lang="zh-CN" altLang="en-US" dirty="0"/>
              <a:t>DAPM定義了以下幾種時間點，</a:t>
            </a:r>
            <a:endParaRPr lang="zh-CN" altLang="en-US" dirty="0"/>
          </a:p>
          <a:p>
            <a:pPr>
              <a:lnSpc>
                <a:spcPct val="170000"/>
              </a:lnSpc>
            </a:pPr>
            <a:r>
              <a:rPr lang="zh-CN" altLang="en-US" dirty="0"/>
              <a:t>/* dapm event types */</a:t>
            </a:r>
            <a:endParaRPr lang="zh-CN" altLang="en-US" dirty="0"/>
          </a:p>
          <a:p>
            <a:pPr>
              <a:lnSpc>
                <a:spcPct val="170000"/>
              </a:lnSpc>
            </a:pPr>
            <a:r>
              <a:rPr lang="zh-CN" altLang="en-US" dirty="0"/>
              <a:t>#define SND_SOC_DAPM_PRE_PMU    0x1     /* before widget power up */</a:t>
            </a:r>
            <a:endParaRPr lang="zh-CN" altLang="en-US" dirty="0"/>
          </a:p>
          <a:p>
            <a:pPr>
              <a:lnSpc>
                <a:spcPct val="170000"/>
              </a:lnSpc>
            </a:pPr>
            <a:r>
              <a:rPr lang="zh-CN" altLang="en-US" dirty="0"/>
              <a:t>#define SND_SOC_DAPM_POST_PMU    0x2        /* after widget power up */</a:t>
            </a:r>
            <a:endParaRPr lang="zh-CN" altLang="en-US" dirty="0"/>
          </a:p>
          <a:p>
            <a:pPr>
              <a:lnSpc>
                <a:spcPct val="170000"/>
              </a:lnSpc>
            </a:pPr>
            <a:r>
              <a:rPr lang="zh-CN" altLang="en-US" dirty="0"/>
              <a:t>#define SND_SOC_DAPM_PRE_PMD    0x4     /* before widget power down */</a:t>
            </a:r>
            <a:endParaRPr lang="zh-CN" altLang="en-US" dirty="0"/>
          </a:p>
          <a:p>
            <a:pPr>
              <a:lnSpc>
                <a:spcPct val="170000"/>
              </a:lnSpc>
            </a:pPr>
            <a:r>
              <a:rPr lang="zh-CN" altLang="en-US" dirty="0"/>
              <a:t>被註冊的event會在相對應的時間點被執行，如果我們希望在開關某個元件的時候須要做一些比較複雜的控制的話就會註冊event來處理。</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p>
        </p:txBody>
      </p:sp>
      <p:sp>
        <p:nvSpPr>
          <p:cNvPr id="3" name="内容占位符 2"/>
          <p:cNvSpPr>
            <a:spLocks noGrp="1"/>
          </p:cNvSpPr>
          <p:nvPr>
            <p:ph idx="1"/>
          </p:nvPr>
        </p:nvSpPr>
        <p:spPr>
          <a:xfrm>
            <a:off x="838200" y="942340"/>
            <a:ext cx="10515600" cy="5728335"/>
          </a:xfrm>
        </p:spPr>
        <p:txBody>
          <a:bodyPr>
            <a:normAutofit fontScale="65000" lnSpcReduction="2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p>
        </p:txBody>
      </p:sp>
      <p:sp>
        <p:nvSpPr>
          <p:cNvPr id="3" name="内容占位符 2"/>
          <p:cNvSpPr>
            <a:spLocks noGrp="1"/>
          </p:cNvSpPr>
          <p:nvPr>
            <p:ph idx="1"/>
          </p:nvPr>
        </p:nvSpPr>
        <p:spPr>
          <a:xfrm>
            <a:off x="361315" y="819150"/>
            <a:ext cx="7306310" cy="5878830"/>
          </a:xfrm>
        </p:spPr>
        <p:txBody>
          <a:bodyPr>
            <a:normAutofit fontScale="32500" lnSpcReduction="20000"/>
          </a:bodyPr>
          <a:lstStyle/>
          <a:p>
            <a:pPr fontAlgn="auto">
              <a:lnSpc>
                <a:spcPct val="15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50000"/>
              </a:lnSpc>
            </a:pPr>
            <a:r>
              <a:rPr lang="zh-CN" altLang="en-US"/>
              <a:t>在machine driver定義的</a:t>
            </a:r>
            <a:endParaRPr lang="zh-CN" altLang="en-US"/>
          </a:p>
          <a:p>
            <a:pPr fontAlgn="auto">
              <a:lnSpc>
                <a:spcPct val="150000"/>
              </a:lnSpc>
            </a:pPr>
            <a:r>
              <a:rPr lang="zh-CN" altLang="en-US"/>
              <a:t>SND_SOC_DAPM_MIC</a:t>
            </a:r>
            <a:endParaRPr lang="zh-CN" altLang="en-US"/>
          </a:p>
          <a:p>
            <a:pPr fontAlgn="auto">
              <a:lnSpc>
                <a:spcPct val="150000"/>
              </a:lnSpc>
            </a:pPr>
            <a:r>
              <a:rPr lang="zh-CN" altLang="en-US"/>
              <a:t>SND_SOC_DAPM_HP</a:t>
            </a:r>
            <a:endParaRPr lang="zh-CN" altLang="en-US"/>
          </a:p>
          <a:p>
            <a:pPr fontAlgn="auto">
              <a:lnSpc>
                <a:spcPct val="150000"/>
              </a:lnSpc>
            </a:pPr>
            <a:r>
              <a:rPr lang="zh-CN" altLang="en-US"/>
              <a:t>SND_SOC_DAPM_SPK</a:t>
            </a:r>
            <a:endParaRPr lang="zh-CN" altLang="en-US"/>
          </a:p>
          <a:p>
            <a:pPr fontAlgn="auto">
              <a:lnSpc>
                <a:spcPct val="150000"/>
              </a:lnSpc>
            </a:pPr>
            <a:r>
              <a:rPr lang="zh-CN" altLang="en-US"/>
              <a:t>...</a:t>
            </a:r>
            <a:endParaRPr lang="zh-CN" altLang="en-US"/>
          </a:p>
          <a:p>
            <a:pPr fontAlgn="auto">
              <a:lnSpc>
                <a:spcPct val="150000"/>
              </a:lnSpc>
            </a:pPr>
            <a:r>
              <a:rPr lang="zh-CN" altLang="en-US"/>
              <a:t>等DAPM元件都是DAPM終點，所以我們可以參考下面的做法</a:t>
            </a:r>
            <a:endParaRPr lang="zh-CN" altLang="en-US"/>
          </a:p>
          <a:p>
            <a:pPr fontAlgn="auto">
              <a:lnSpc>
                <a:spcPct val="150000"/>
              </a:lnSpc>
            </a:pPr>
            <a:r>
              <a:rPr lang="zh-CN" altLang="en-US"/>
              <a:t>static const struct snd_soc_dapm_widget dapm_widgets[] = {</a:t>
            </a:r>
            <a:endParaRPr lang="zh-CN" altLang="en-US"/>
          </a:p>
          <a:p>
            <a:pPr fontAlgn="auto">
              <a:lnSpc>
                <a:spcPct val="150000"/>
              </a:lnSpc>
            </a:pPr>
            <a:r>
              <a:rPr lang="zh-CN" altLang="en-US"/>
              <a:t>    SND_SOC_DAPM_SPK("Speaker", NULL),</a:t>
            </a:r>
            <a:endParaRPr lang="zh-CN" altLang="en-US"/>
          </a:p>
          <a:p>
            <a:pPr fontAlgn="auto">
              <a:lnSpc>
                <a:spcPct val="150000"/>
              </a:lnSpc>
            </a:pPr>
            <a:r>
              <a:rPr lang="zh-CN" altLang="en-US"/>
              <a:t>    SND_SOC_DAPM_MIC("Mic", NULL),</a:t>
            </a:r>
            <a:endParaRPr lang="zh-CN" altLang="en-US"/>
          </a:p>
          <a:p>
            <a:pPr fontAlgn="auto">
              <a:lnSpc>
                <a:spcPct val="150000"/>
              </a:lnSpc>
            </a:pPr>
            <a:r>
              <a:rPr lang="zh-CN" altLang="en-US"/>
              <a:t>};</a:t>
            </a:r>
            <a:endParaRPr lang="zh-CN" altLang="en-US"/>
          </a:p>
          <a:p>
            <a:pPr fontAlgn="auto">
              <a:lnSpc>
                <a:spcPct val="150000"/>
              </a:lnSpc>
            </a:pPr>
            <a:r>
              <a:rPr lang="zh-CN" altLang="en-US"/>
              <a:t>static const struct snd_soc_dapm_route dapm_routes[] = {</a:t>
            </a:r>
            <a:endParaRPr lang="zh-CN" altLang="en-US"/>
          </a:p>
          <a:p>
            <a:pPr fontAlgn="auto">
              <a:lnSpc>
                <a:spcPct val="150000"/>
              </a:lnSpc>
            </a:pPr>
            <a:r>
              <a:rPr lang="zh-CN" altLang="en-US"/>
              <a:t>    {"Speaker", NULL "</a:t>
            </a:r>
            <a:r>
              <a:rPr lang="en-US" altLang="zh-CN"/>
              <a:t>Your Codec Stream Playback Name</a:t>
            </a:r>
            <a:r>
              <a:rPr lang="zh-CN" altLang="en-US"/>
              <a:t>"},</a:t>
            </a:r>
            <a:endParaRPr lang="zh-CN" altLang="en-US"/>
          </a:p>
          <a:p>
            <a:pPr fontAlgn="auto">
              <a:lnSpc>
                <a:spcPct val="150000"/>
              </a:lnSpc>
            </a:pPr>
            <a:r>
              <a:rPr lang="zh-CN" altLang="en-US"/>
              <a:t>    {"</a:t>
            </a:r>
            <a:r>
              <a:rPr lang="en-US" altLang="zh-CN"/>
              <a:t>Your Codec Stream Capture Name</a:t>
            </a:r>
            <a:r>
              <a:rPr lang="zh-CN" altLang="en-US"/>
              <a:t>", NULL "Mic"},</a:t>
            </a:r>
            <a:endParaRPr lang="zh-CN" altLang="en-US"/>
          </a:p>
          <a:p>
            <a:pPr fontAlgn="auto">
              <a:lnSpc>
                <a:spcPct val="150000"/>
              </a:lnSpc>
            </a:pPr>
            <a:r>
              <a:rPr lang="zh-CN" altLang="en-US"/>
              <a:t>};    </a:t>
            </a:r>
            <a:r>
              <a:rPr lang="en-US" altLang="zh-CN"/>
              <a:t>// 将codec -&gt; smart amp的终点建立起来</a:t>
            </a:r>
            <a:r>
              <a:rPr lang="zh-CN" altLang="en-US"/>
              <a:t>。</a:t>
            </a:r>
            <a:endParaRPr lang="en-US" altLang="zh-CN"/>
          </a:p>
          <a:p>
            <a:pPr fontAlgn="auto">
              <a:lnSpc>
                <a:spcPct val="150000"/>
              </a:lnSpc>
            </a:pPr>
            <a:endParaRPr lang="zh-CN" altLang="en-US"/>
          </a:p>
        </p:txBody>
      </p:sp>
      <p:sp>
        <p:nvSpPr>
          <p:cNvPr id="4" name="文本框 3"/>
          <p:cNvSpPr txBox="1"/>
          <p:nvPr/>
        </p:nvSpPr>
        <p:spPr>
          <a:xfrm>
            <a:off x="8162925" y="235585"/>
            <a:ext cx="3892550" cy="5577840"/>
          </a:xfrm>
          <a:prstGeom prst="rect">
            <a:avLst/>
          </a:prstGeom>
          <a:noFill/>
        </p:spPr>
        <p:txBody>
          <a:bodyPr wrap="square" rtlCol="0">
            <a:spAutoFit/>
          </a:bodyPr>
          <a:lstStyle/>
          <a:p>
            <a:pPr fontAlgn="auto">
              <a:lnSpc>
                <a:spcPct val="150000"/>
              </a:lnSpc>
            </a:pPr>
            <a:r>
              <a:rPr lang="zh-CN" altLang="en-US" sz="1200">
                <a:solidFill>
                  <a:schemeClr val="tx1"/>
                </a:solidFill>
                <a:uFillTx/>
              </a:rPr>
              <a:t>static const struct snd_soc_pcm_stream dsp_codec_params = {</a:t>
            </a:r>
            <a:endParaRPr lang="zh-CN" altLang="en-US" sz="1200">
              <a:solidFill>
                <a:schemeClr val="tx1"/>
              </a:solidFill>
              <a:uFillTx/>
            </a:endParaRPr>
          </a:p>
          <a:p>
            <a:pPr fontAlgn="auto">
              <a:lnSpc>
                <a:spcPct val="150000"/>
              </a:lnSpc>
            </a:pPr>
            <a:r>
              <a:rPr lang="zh-CN" altLang="en-US" sz="1200">
                <a:solidFill>
                  <a:schemeClr val="tx1"/>
                </a:solidFill>
                <a:uFillTx/>
              </a:rPr>
              <a:t>       .formats = SNDRV_PCM_FMTBIT_S24_LE,</a:t>
            </a:r>
            <a:endParaRPr lang="zh-CN" altLang="en-US" sz="1200">
              <a:solidFill>
                <a:schemeClr val="tx1"/>
              </a:solidFill>
              <a:uFillTx/>
            </a:endParaRPr>
          </a:p>
          <a:p>
            <a:pPr fontAlgn="auto">
              <a:lnSpc>
                <a:spcPct val="150000"/>
              </a:lnSpc>
            </a:pPr>
            <a:r>
              <a:rPr lang="zh-CN" altLang="en-US" sz="1200">
                <a:solidFill>
                  <a:schemeClr val="tx1"/>
                </a:solidFill>
                <a:uFillTx/>
              </a:rPr>
              <a:t>       .rate_min = 48000,</a:t>
            </a:r>
            <a:endParaRPr lang="zh-CN" altLang="en-US" sz="1200">
              <a:solidFill>
                <a:schemeClr val="tx1"/>
              </a:solidFill>
              <a:uFillTx/>
            </a:endParaRPr>
          </a:p>
          <a:p>
            <a:pPr fontAlgn="auto">
              <a:lnSpc>
                <a:spcPct val="150000"/>
              </a:lnSpc>
            </a:pPr>
            <a:r>
              <a:rPr lang="zh-CN" altLang="en-US" sz="1200">
                <a:solidFill>
                  <a:schemeClr val="tx1"/>
                </a:solidFill>
                <a:uFillTx/>
              </a:rPr>
              <a:t>       .rate_max = 48000,</a:t>
            </a:r>
            <a:endParaRPr lang="zh-CN" altLang="en-US" sz="1200">
              <a:solidFill>
                <a:schemeClr val="tx1"/>
              </a:solidFill>
              <a:uFillTx/>
            </a:endParaRPr>
          </a:p>
          <a:p>
            <a:pPr fontAlgn="auto">
              <a:lnSpc>
                <a:spcPct val="150000"/>
              </a:lnSpc>
            </a:pPr>
            <a:r>
              <a:rPr lang="zh-CN" altLang="en-US" sz="1200">
                <a:solidFill>
                  <a:schemeClr val="tx1"/>
                </a:solidFill>
                <a:uFillTx/>
              </a:rPr>
              <a:t>       .channels_min = 2,</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   .name = "DSP-CODEC",</a:t>
            </a:r>
            <a:endParaRPr lang="zh-CN" altLang="en-US" sz="1200">
              <a:solidFill>
                <a:schemeClr val="tx1"/>
              </a:solidFill>
              <a:uFillTx/>
            </a:endParaRPr>
          </a:p>
          <a:p>
            <a:pPr fontAlgn="auto">
              <a:lnSpc>
                <a:spcPct val="150000"/>
              </a:lnSpc>
            </a:pPr>
            <a:r>
              <a:rPr lang="zh-CN" altLang="en-US" sz="1200">
                <a:solidFill>
                  <a:schemeClr val="tx1"/>
                </a:solidFill>
                <a:uFillTx/>
              </a:rPr>
              <a:t>   .stream_name = "DSP-CODEC",</a:t>
            </a:r>
            <a:endParaRPr lang="zh-CN" altLang="en-US" sz="1200">
              <a:solidFill>
                <a:schemeClr val="tx1"/>
              </a:solidFill>
              <a:uFillTx/>
            </a:endParaRPr>
          </a:p>
          <a:p>
            <a:pPr fontAlgn="auto">
              <a:lnSpc>
                <a:spcPct val="150000"/>
              </a:lnSpc>
            </a:pPr>
            <a:r>
              <a:rPr lang="zh-CN" altLang="en-US" sz="1200">
                <a:solidFill>
                  <a:schemeClr val="tx1"/>
                </a:solidFill>
                <a:uFillTx/>
              </a:rPr>
              <a:t>   .cpu_dai_name = "wm0010-sdi2",</a:t>
            </a:r>
            <a:endParaRPr lang="zh-CN" altLang="en-US" sz="1200">
              <a:solidFill>
                <a:schemeClr val="tx1"/>
              </a:solidFill>
              <a:uFillTx/>
            </a:endParaRPr>
          </a:p>
          <a:p>
            <a:pPr fontAlgn="auto">
              <a:lnSpc>
                <a:spcPct val="150000"/>
              </a:lnSpc>
            </a:pPr>
            <a:r>
              <a:rPr lang="zh-CN" altLang="en-US" sz="1200">
                <a:solidFill>
                  <a:schemeClr val="tx1"/>
                </a:solidFill>
                <a:uFillTx/>
              </a:rPr>
              <a:t>   .codec_name = "codec-3,</a:t>
            </a:r>
            <a:endParaRPr lang="zh-CN" altLang="en-US" sz="1200">
              <a:solidFill>
                <a:schemeClr val="tx1"/>
              </a:solidFill>
              <a:uFillTx/>
            </a:endParaRPr>
          </a:p>
          <a:p>
            <a:pPr fontAlgn="auto">
              <a:lnSpc>
                <a:spcPct val="150000"/>
              </a:lnSpc>
            </a:pPr>
            <a:r>
              <a:rPr lang="zh-CN" altLang="en-US" sz="1200">
                <a:solidFill>
                  <a:schemeClr val="tx1"/>
                </a:solidFill>
                <a:uFillTx/>
              </a:rPr>
              <a:t>   .codec_dai_name = "codec-3-dai_name",</a:t>
            </a:r>
            <a:endParaRPr lang="zh-CN" altLang="en-US" sz="1200">
              <a:solidFill>
                <a:schemeClr val="tx1"/>
              </a:solidFill>
              <a:uFillTx/>
            </a:endParaRPr>
          </a:p>
          <a:p>
            <a:pPr fontAlgn="auto">
              <a:lnSpc>
                <a:spcPct val="150000"/>
              </a:lnSpc>
            </a:pPr>
            <a:r>
              <a:rPr lang="zh-CN" altLang="en-US" sz="1200">
                <a:solidFill>
                  <a:schemeClr val="tx1"/>
                </a:solidFill>
                <a:uFillTx/>
              </a:rPr>
              <a:t>   .dai_fmt = SND_SOC_DAIFMT_I2S | SND_SOC_DAIFMT_NB_NF</a:t>
            </a:r>
            <a:endParaRPr lang="zh-CN" altLang="en-US" sz="1200">
              <a:solidFill>
                <a:schemeClr val="tx1"/>
              </a:solidFill>
              <a:uFillTx/>
            </a:endParaRPr>
          </a:p>
          <a:p>
            <a:pPr fontAlgn="auto">
              <a:lnSpc>
                <a:spcPct val="150000"/>
              </a:lnSpc>
            </a:pPr>
            <a:r>
              <a:rPr lang="zh-CN" altLang="en-US" sz="1200">
                <a:solidFill>
                  <a:schemeClr val="tx1"/>
                </a:solidFill>
                <a:uFillTx/>
              </a:rPr>
              <a:t>           | SND_SOC_DAIFMT_CBM_CFM,</a:t>
            </a:r>
            <a:endParaRPr lang="zh-CN" altLang="en-US" sz="1200">
              <a:solidFill>
                <a:schemeClr val="tx1"/>
              </a:solidFill>
              <a:uFillTx/>
            </a:endParaRPr>
          </a:p>
          <a:p>
            <a:pPr fontAlgn="auto">
              <a:lnSpc>
                <a:spcPct val="150000"/>
              </a:lnSpc>
            </a:pPr>
            <a:r>
              <a:rPr lang="zh-CN" altLang="en-US" sz="1200">
                <a:solidFill>
                  <a:schemeClr val="tx1"/>
                </a:solidFill>
                <a:uFillTx/>
              </a:rPr>
              <a:t>   .ignore_suspend = 1,</a:t>
            </a:r>
            <a:endParaRPr lang="zh-CN" altLang="en-US" sz="1200">
              <a:solidFill>
                <a:schemeClr val="tx1"/>
              </a:solidFill>
              <a:uFillTx/>
            </a:endParaRPr>
          </a:p>
          <a:p>
            <a:pPr fontAlgn="auto">
              <a:lnSpc>
                <a:spcPct val="150000"/>
              </a:lnSpc>
            </a:pPr>
            <a:r>
              <a:rPr lang="zh-CN" altLang="en-US" sz="1200">
                <a:solidFill>
                  <a:schemeClr val="tx1"/>
                </a:solidFill>
                <a:uFillTx/>
              </a:rPr>
              <a:t>   .params = &amp;dsp_codec_params,</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488950"/>
          </a:xfrm>
        </p:spPr>
        <p:txBody>
          <a:bodyPr>
            <a:normAutofit fontScale="90000"/>
          </a:bodyPr>
          <a:lstStyle/>
          <a:p>
            <a:r>
              <a:rPr lang="en-US"/>
              <a:t>Ebuild Syntax Used in Overlays</a:t>
            </a:r>
          </a:p>
        </p:txBody>
      </p:sp>
      <p:sp>
        <p:nvSpPr>
          <p:cNvPr id="3" name="Content Placeholder 2"/>
          <p:cNvSpPr>
            <a:spLocks noGrp="1"/>
          </p:cNvSpPr>
          <p:nvPr>
            <p:ph idx="1"/>
          </p:nvPr>
        </p:nvSpPr>
        <p:spPr>
          <a:xfrm>
            <a:off x="838200" y="957580"/>
            <a:ext cx="10515600" cy="433705"/>
          </a:xfrm>
        </p:spPr>
        <p:txBody>
          <a:bodyPr>
            <a:normAutofit fontScale="87500" lnSpcReduction="10000"/>
          </a:bodyPr>
          <a:lstStyle/>
          <a:p>
            <a:r>
              <a:rPr lang="x-none" altLang="en-US"/>
              <a:t>Variables</a:t>
            </a:r>
          </a:p>
        </p:txBody>
      </p:sp>
      <p:graphicFrame>
        <p:nvGraphicFramePr>
          <p:cNvPr id="4" name="Table -1"/>
          <p:cNvGraphicFramePr/>
          <p:nvPr/>
        </p:nvGraphicFramePr>
        <p:xfrm>
          <a:off x="1140460" y="1372870"/>
          <a:ext cx="10558145" cy="4308475"/>
        </p:xfrm>
        <a:graphic>
          <a:graphicData uri="http://schemas.openxmlformats.org/drawingml/2006/table">
            <a:tbl>
              <a:tblPr firstRow="1" bandRow="1">
                <a:tableStyleId>{5C22544A-7EE6-4342-B048-85BDC9FD1C3A}</a:tableStyleId>
              </a:tblPr>
              <a:tblGrid>
                <a:gridCol w="748665"/>
                <a:gridCol w="9809480"/>
              </a:tblGrid>
              <a:tr h="18161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429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161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51435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51435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54241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429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8161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224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2448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751830"/>
          <a:ext cx="10579735" cy="942975"/>
        </p:xfrm>
        <a:graphic>
          <a:graphicData uri="http://schemas.openxmlformats.org/drawingml/2006/table">
            <a:tbl>
              <a:tblPr firstRow="1" bandRow="1">
                <a:tableStyleId>{5C22544A-7EE6-4342-B048-85BDC9FD1C3A}</a:tableStyleId>
              </a:tblPr>
              <a:tblGrid>
                <a:gridCol w="1210945"/>
                <a:gridCol w="9368790"/>
              </a:tblGrid>
              <a:tr h="26162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60" y="263525"/>
            <a:ext cx="10632440" cy="598170"/>
          </a:xfrm>
        </p:spPr>
        <p:txBody>
          <a:bodyPr>
            <a:normAutofit fontScale="90000"/>
          </a:bodyPr>
          <a:lstStyle/>
          <a:p>
            <a:r>
              <a:rPr lang="en-US" altLang="zh-CN" dirty="0" err="1"/>
              <a:t>depot_tools</a:t>
            </a:r>
            <a:endParaRPr lang="en-US" altLang="zh-CN" dirty="0"/>
          </a:p>
        </p:txBody>
      </p:sp>
      <p:sp>
        <p:nvSpPr>
          <p:cNvPr id="3" name="内容占位符 2"/>
          <p:cNvSpPr>
            <a:spLocks noGrp="1"/>
          </p:cNvSpPr>
          <p:nvPr>
            <p:ph idx="1"/>
          </p:nvPr>
        </p:nvSpPr>
        <p:spPr>
          <a:xfrm>
            <a:off x="838200" y="980440"/>
            <a:ext cx="10515600" cy="5674995"/>
          </a:xfrm>
        </p:spPr>
        <p:txBody>
          <a:bodyPr>
            <a:normAutofit fontScale="37500" lnSpcReduction="20000"/>
          </a:bodyPr>
          <a:lstStyle/>
          <a:p>
            <a:pPr>
              <a:lnSpc>
                <a:spcPct val="170000"/>
              </a:lnSpc>
            </a:pPr>
            <a:r>
              <a:rPr lang="zh-CN" altLang="en-US" dirty="0"/>
              <a:t>Chromium uses a package of scripts, the depot_tools, to manage interaction with the Chromium source code repository and the Chromium development process. It contains the following utilities:</a:t>
            </a:r>
            <a:endParaRPr lang="zh-CN" altLang="en-US" dirty="0"/>
          </a:p>
          <a:p>
            <a:pPr lvl="1">
              <a:lnSpc>
                <a:spcPct val="170000"/>
              </a:lnSpc>
            </a:pPr>
            <a:r>
              <a:rPr lang="zh-CN" altLang="en-US" dirty="0"/>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dirty="0"/>
          </a:p>
          <a:p>
            <a:pPr lvl="1">
              <a:lnSpc>
                <a:spcPct val="170000"/>
              </a:lnSpc>
            </a:pPr>
            <a:r>
              <a:rPr lang="zh-CN" altLang="en-US" dirty="0"/>
              <a:t>gcl: Rietveld code review tool for subversion. The gcl tool runs presubmit scripts.</a:t>
            </a:r>
            <a:endParaRPr lang="zh-CN" altLang="en-US" dirty="0"/>
          </a:p>
          <a:p>
            <a:pPr lvl="1">
              <a:lnSpc>
                <a:spcPct val="170000"/>
              </a:lnSpc>
            </a:pPr>
            <a:r>
              <a:rPr lang="zh-CN" altLang="en-US" dirty="0"/>
              <a:t>git-cl: Rietveld code review tool for git. The git-cl tool runs presubmit scripts.</a:t>
            </a:r>
            <a:endParaRPr lang="zh-CN" altLang="en-US" dirty="0"/>
          </a:p>
          <a:p>
            <a:pPr lvl="1">
              <a:lnSpc>
                <a:spcPct val="170000"/>
              </a:lnSpc>
            </a:pPr>
            <a:r>
              <a:rPr lang="zh-CN" altLang="en-US" dirty="0"/>
              <a:t>hammer: (Obsolete) Wrapper script for building Chromium with the SCons software construction tool.</a:t>
            </a:r>
            <a:endParaRPr lang="zh-CN" altLang="en-US" dirty="0"/>
          </a:p>
          <a:p>
            <a:pPr lvl="1">
              <a:lnSpc>
                <a:spcPct val="170000"/>
              </a:lnSpc>
            </a:pPr>
            <a:r>
              <a:rPr lang="zh-CN" altLang="en-US" dirty="0"/>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dirty="0"/>
          </a:p>
          <a:p>
            <a:pPr lvl="1">
              <a:lnSpc>
                <a:spcPct val="170000"/>
              </a:lnSpc>
            </a:pPr>
            <a:r>
              <a:rPr lang="zh-CN" altLang="en-US" dirty="0"/>
              <a:t>drover: Quickly revert svn commits.</a:t>
            </a:r>
            <a:endParaRPr lang="zh-CN" altLang="en-US" dirty="0"/>
          </a:p>
          <a:p>
            <a:pPr lvl="1">
              <a:lnSpc>
                <a:spcPct val="170000"/>
              </a:lnSpc>
            </a:pPr>
            <a:r>
              <a:rPr lang="zh-CN" altLang="en-US" dirty="0"/>
              <a:t>cpplint.py: Checks for C++ style compliance.</a:t>
            </a:r>
            <a:endParaRPr lang="zh-CN" altLang="en-US" dirty="0"/>
          </a:p>
          <a:p>
            <a:pPr lvl="1">
              <a:lnSpc>
                <a:spcPct val="170000"/>
              </a:lnSpc>
            </a:pPr>
            <a:r>
              <a:rPr lang="zh-CN" altLang="en-US" dirty="0"/>
              <a:t>presubmit_support.py: Runs PRESUBMIT.py presubmit checks.</a:t>
            </a:r>
            <a:endParaRPr lang="zh-CN" altLang="en-US" dirty="0"/>
          </a:p>
          <a:p>
            <a:pPr lvl="1">
              <a:lnSpc>
                <a:spcPct val="170000"/>
              </a:lnSpc>
            </a:pPr>
            <a:r>
              <a:rPr lang="zh-CN" altLang="en-US" dirty="0"/>
              <a:t>repo: The repo tool.</a:t>
            </a:r>
            <a:endParaRPr lang="zh-CN" altLang="en-US" dirty="0"/>
          </a:p>
          <a:p>
            <a:pPr lvl="1">
              <a:lnSpc>
                <a:spcPct val="170000"/>
              </a:lnSpc>
            </a:pPr>
            <a:r>
              <a:rPr lang="zh-CN" altLang="en-US" dirty="0"/>
              <a:t>trychange.py: Try server tool. It is wrapped by gcl try and git-try.</a:t>
            </a:r>
            <a:endParaRPr lang="zh-CN" altLang="en-US" dirty="0"/>
          </a:p>
          <a:p>
            <a:pPr lvl="1">
              <a:lnSpc>
                <a:spcPct val="170000"/>
              </a:lnSpc>
            </a:pPr>
            <a:r>
              <a:rPr lang="zh-CN" altLang="en-US" dirty="0"/>
              <a:t>git-try: Try change tool for git users</a:t>
            </a:r>
            <a:endParaRPr lang="zh-CN" altLang="en-US" dirty="0"/>
          </a:p>
          <a:p>
            <a:pPr lvl="1">
              <a:lnSpc>
                <a:spcPct val="170000"/>
              </a:lnSpc>
            </a:pPr>
            <a:r>
              <a:rPr lang="zh-CN" altLang="en-US" dirty="0"/>
              <a:t>wtf: Displays the active git branches in a chromium os checkout.</a:t>
            </a:r>
            <a:endParaRPr lang="zh-CN" altLang="en-US" dirty="0"/>
          </a:p>
          <a:p>
            <a:pPr lvl="1">
              <a:lnSpc>
                <a:spcPct val="170000"/>
              </a:lnSpc>
            </a:pPr>
            <a:r>
              <a:rPr lang="zh-CN" altLang="en-US" dirty="0"/>
              <a:t>weekly: Displays the log of checkins for a particular developer since a particular date for git checkouts.</a:t>
            </a:r>
            <a:endParaRPr lang="zh-CN" altLang="en-US" dirty="0"/>
          </a:p>
          <a:p>
            <a:pPr lvl="1">
              <a:lnSpc>
                <a:spcPct val="170000"/>
              </a:lnSpc>
            </a:pPr>
            <a:r>
              <a:rPr lang="zh-CN" altLang="en-US" dirty="0"/>
              <a:t>git-gs: Wrapper for git grep with relevant source types.</a:t>
            </a:r>
            <a:endParaRPr lang="zh-CN" altLang="en-US" dirty="0"/>
          </a:p>
          <a:p>
            <a:pPr lvl="1">
              <a:lnSpc>
                <a:spcPct val="170000"/>
              </a:lnSpc>
            </a:pPr>
            <a:r>
              <a:rPr lang="zh-CN" altLang="en-US" dirty="0"/>
              <a:t>zsh-goodies: Completion for zsh users.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p>
        </p:txBody>
      </p:sp>
      <p:sp>
        <p:nvSpPr>
          <p:cNvPr id="3" name="内容占位符 2"/>
          <p:cNvSpPr>
            <a:spLocks noGrp="1"/>
          </p:cNvSpPr>
          <p:nvPr>
            <p:ph idx="1"/>
          </p:nvPr>
        </p:nvSpPr>
        <p:spPr>
          <a:xfrm>
            <a:off x="841375" y="912495"/>
            <a:ext cx="8758555" cy="5845810"/>
          </a:xfrm>
        </p:spPr>
        <p:txBody>
          <a:bodyPr>
            <a:normAutofit fontScale="35000" lnSpcReduction="20000"/>
          </a:bodyPr>
          <a:lstStyle/>
          <a:p>
            <a:pPr>
              <a:lnSpc>
                <a:spcPct val="170000"/>
              </a:lnSpc>
            </a:pPr>
            <a:r>
              <a:rPr lang="x-none" altLang="zh-CN" dirty="0"/>
              <a:t>C</a:t>
            </a:r>
            <a:r>
              <a:rPr lang="zh-CN" altLang="en-US" dirty="0"/>
              <a:t>hromium的编译过程中用到了GYP，GN和Ninja这三个构建工具，GYP是一个在不同平台构建项目的工具，GN是GYP的升级版，Ninja是一个小型追求速度的构建系统。</a:t>
            </a:r>
            <a:endParaRPr lang="zh-CN" altLang="en-US" dirty="0"/>
          </a:p>
          <a:p>
            <a:pPr>
              <a:lnSpc>
                <a:spcPct val="170000"/>
              </a:lnSpc>
            </a:pPr>
            <a:r>
              <a:rPr lang="x-none" altLang="zh-CN" dirty="0"/>
              <a:t>GYP (Generate Your Projects): 目的是为了支持更大的项目编译在不同的平台，比如Mac，Windows，Linux，它可以生成Xcode工程，Visual Studio工程，Ninja编译文件和Mackefiles。</a:t>
            </a:r>
            <a:endParaRPr lang="x-none" altLang="zh-CN" dirty="0"/>
          </a:p>
          <a:p>
            <a:pPr lvl="1">
              <a:lnSpc>
                <a:spcPct val="170000"/>
              </a:lnSpc>
            </a:pPr>
            <a:r>
              <a:rPr lang="x-none" altLang="zh-CN" sz="2400" dirty="0"/>
              <a:t>GYP结构: GYP的输入是.gyp和.gypi文件，.gypi文件是用于.gyp文件include使用的。.gyp文件就是符合特定格式的json文件。</a:t>
            </a:r>
            <a:endParaRPr lang="x-none" altLang="zh-CN" sz="2400" dirty="0"/>
          </a:p>
          <a:p>
            <a:pPr>
              <a:lnSpc>
                <a:spcPct val="170000"/>
              </a:lnSpc>
            </a:pPr>
            <a:r>
              <a:rPr lang="x-none" altLang="zh-CN" dirty="0"/>
              <a:t>GN (Generate Ninja): 是Chromium Project用来取代GYP的新工具，由于GN是用C++编写，比起用 python写的GYP快了很多，GN新的DSL的语法也被认为是比较好写以及维护的。</a:t>
            </a:r>
            <a:endParaRPr lang="x-none" altLang="zh-CN" dirty="0"/>
          </a:p>
          <a:p>
            <a:pPr lvl="1">
              <a:lnSpc>
                <a:spcPct val="170000"/>
              </a:lnSpc>
            </a:pPr>
            <a:r>
              <a:rPr lang="x-none" altLang="zh-CN" sz="2400" dirty="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dirty="0"/>
          </a:p>
          <a:p>
            <a:pPr lvl="2">
              <a:lnSpc>
                <a:spcPct val="170000"/>
              </a:lnSpc>
            </a:pPr>
            <a:r>
              <a:rPr lang="x-none" altLang="zh-CN" sz="2000" dirty="0"/>
              <a:t>buildconfig = "//build/BUILDCONFIG.gn"</a:t>
            </a:r>
            <a:endParaRPr lang="x-none" altLang="zh-CN" sz="2000" dirty="0"/>
          </a:p>
          <a:p>
            <a:pPr lvl="2">
              <a:lnSpc>
                <a:spcPct val="170000"/>
              </a:lnSpc>
            </a:pPr>
            <a:r>
              <a:rPr lang="x-none" altLang="zh-CN" sz="2000" dirty="0"/>
              <a:t>executable("hello") {</a:t>
            </a:r>
            <a:endParaRPr lang="x-none" altLang="zh-CN" sz="2000" dirty="0"/>
          </a:p>
          <a:p>
            <a:pPr lvl="2">
              <a:lnSpc>
                <a:spcPct val="170000"/>
              </a:lnSpc>
            </a:pPr>
            <a:r>
              <a:rPr lang="x-none" altLang="zh-CN" sz="2000" dirty="0"/>
              <a:t>  sources = [</a:t>
            </a:r>
            <a:endParaRPr lang="x-none" altLang="zh-CN" sz="2000" dirty="0"/>
          </a:p>
          <a:p>
            <a:pPr lvl="2">
              <a:lnSpc>
                <a:spcPct val="170000"/>
              </a:lnSpc>
            </a:pPr>
            <a:r>
              <a:rPr lang="x-none" altLang="zh-CN" sz="2000" dirty="0"/>
              <a:t>    "main.cpp",</a:t>
            </a:r>
            <a:endParaRPr lang="x-none" altLang="zh-CN" sz="2000" dirty="0"/>
          </a:p>
          <a:p>
            <a:pPr lvl="2">
              <a:lnSpc>
                <a:spcPct val="170000"/>
              </a:lnSpc>
            </a:pPr>
            <a:r>
              <a:rPr lang="x-none" altLang="zh-CN" sz="2000" dirty="0"/>
              <a:t>  ]</a:t>
            </a:r>
            <a:endParaRPr lang="x-none" altLang="zh-CN" sz="2000" dirty="0"/>
          </a:p>
          <a:p>
            <a:pPr lvl="2">
              <a:lnSpc>
                <a:spcPct val="170000"/>
              </a:lnSpc>
            </a:pPr>
            <a:r>
              <a:rPr lang="x-none" altLang="zh-CN" sz="2000" dirty="0"/>
              <a:t>}</a:t>
            </a:r>
            <a:endParaRPr lang="x-none" altLang="zh-CN" sz="2000" dirty="0"/>
          </a:p>
          <a:p>
            <a:pPr lvl="1">
              <a:lnSpc>
                <a:spcPct val="170000"/>
              </a:lnSpc>
            </a:pPr>
            <a:r>
              <a:rPr lang="x-none" altLang="zh-CN" sz="2400" dirty="0"/>
              <a:t>建立build/BUILDCONFIG.gn. 根据前面的设定，需要在build/下再新增一个BUILDCONFIG.gn，</a:t>
            </a:r>
            <a:endParaRPr lang="x-none" altLang="zh-CN" sz="2400" dirty="0"/>
          </a:p>
          <a:p>
            <a:pPr lvl="2">
              <a:lnSpc>
                <a:spcPct val="170000"/>
              </a:lnSpc>
            </a:pPr>
            <a:r>
              <a:rPr lang="x-none" altLang="zh-CN" sz="2000" dirty="0"/>
              <a:t>set_default_toolchain("//build/toolchains:gcc")</a:t>
            </a:r>
            <a:endParaRPr lang="x-none" altLang="zh-CN" sz="2000" dirty="0"/>
          </a:p>
          <a:p>
            <a:pPr lvl="2">
              <a:lnSpc>
                <a:spcPct val="170000"/>
              </a:lnSpc>
            </a:pPr>
            <a:r>
              <a:rPr lang="x-none" altLang="zh-CN" sz="2000" dirty="0"/>
              <a:t>cflags_cc = [ "-std=c++11" ]</a:t>
            </a:r>
            <a:endParaRPr lang="x-none" altLang="zh-CN" sz="2000" dirty="0"/>
          </a:p>
          <a:p>
            <a:pPr lvl="1">
              <a:lnSpc>
                <a:spcPct val="170000"/>
              </a:lnSpc>
            </a:pPr>
            <a:r>
              <a:rPr lang="x-none" altLang="zh-CN" sz="2400" dirty="0"/>
              <a:t>建立build/toolchains/BUILD.gn, 因为GN没有内建的toolchain规则，toolchain里的各种tool例如 cc,cxx,link等必须自己指定.</a:t>
            </a:r>
            <a:endParaRPr lang="x-none" altLang="zh-CN" sz="2400" dirty="0"/>
          </a:p>
          <a:p>
            <a:pPr lvl="1">
              <a:lnSpc>
                <a:spcPct val="170000"/>
              </a:lnSpc>
            </a:pPr>
            <a:r>
              <a:rPr lang="zh-CN" altLang="en-US" dirty="0"/>
              <a:t>编译</a:t>
            </a:r>
            <a:r>
              <a:rPr lang="x-none" altLang="zh-CN" dirty="0"/>
              <a:t>: 先用gn gen指定在out/目录里面生成ninja。</a:t>
            </a:r>
            <a:endParaRPr lang="x-none" altLang="zh-CN" dirty="0"/>
          </a:p>
          <a:p>
            <a:pPr lvl="2">
              <a:lnSpc>
                <a:spcPct val="170000"/>
              </a:lnSpc>
            </a:pPr>
            <a:r>
              <a:rPr lang="x-none" altLang="zh-CN" dirty="0"/>
              <a:t>gn gen out</a:t>
            </a:r>
            <a:endParaRPr lang="x-none" altLang="zh-CN" dirty="0"/>
          </a:p>
          <a:p>
            <a:pPr lvl="2">
              <a:lnSpc>
                <a:spcPct val="170000"/>
              </a:lnSpc>
            </a:pPr>
            <a:r>
              <a:rPr lang="x-none" altLang="zh-CN" dirty="0"/>
              <a:t>ninja -C out</a:t>
            </a:r>
            <a:endParaRPr lang="x-none" altLang="zh-CN" dirty="0"/>
          </a:p>
          <a:p>
            <a:pPr lvl="2">
              <a:lnSpc>
                <a:spcPct val="170000"/>
              </a:lnSpc>
            </a:pPr>
            <a:r>
              <a:rPr lang="x-none" altLang="zh-CN" dirty="0"/>
              <a:t>以后所有修改gn设定的话，也不用重新执行gn，ninja会自动更新设置.</a:t>
            </a:r>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p>
        </p:txBody>
      </p:sp>
      <p:sp>
        <p:nvSpPr>
          <p:cNvPr id="3" name="内容占位符 2"/>
          <p:cNvSpPr>
            <a:spLocks noGrp="1"/>
          </p:cNvSpPr>
          <p:nvPr>
            <p:ph idx="1"/>
          </p:nvPr>
        </p:nvSpPr>
        <p:spPr>
          <a:xfrm>
            <a:off x="842010" y="912495"/>
            <a:ext cx="7013575" cy="5845810"/>
          </a:xfrm>
        </p:spPr>
        <p:txBody>
          <a:bodyPr>
            <a:normAutofit fontScale="77500" lnSpcReduction="20000"/>
          </a:bodyPr>
          <a:lstStyle/>
          <a:p>
            <a:pPr>
              <a:lnSpc>
                <a:spcPct val="150000"/>
              </a:lnSpc>
            </a:pPr>
            <a:r>
              <a:rPr dirty="0"/>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endParaRPr dirty="0"/>
          </a:p>
          <a:p>
            <a:pPr>
              <a:lnSpc>
                <a:spcPct val="150000"/>
              </a:lnSpc>
            </a:pPr>
            <a:r>
              <a:rPr dirty="0" err="1"/>
              <a:t>build.ninja</a:t>
            </a:r>
            <a:endParaRPr dirty="0"/>
          </a:p>
          <a:p>
            <a:pPr lvl="1">
              <a:lnSpc>
                <a:spcPct val="150000"/>
              </a:lnSpc>
            </a:pPr>
            <a:r>
              <a:rPr dirty="0"/>
              <a:t>build.ninja相当于ninja的makefile，一个简单的build.ninja文件如下，分为rule和dependency两部分。</a:t>
            </a:r>
            <a:endParaRPr dirty="0"/>
          </a:p>
          <a:p>
            <a:pPr lvl="0">
              <a:lnSpc>
                <a:spcPct val="150000"/>
              </a:lnSpc>
            </a:pPr>
            <a:r>
              <a:rPr dirty="0" err="1"/>
              <a:t>ninja命令的使用如下</a:t>
            </a:r>
            <a:r>
              <a:rPr dirty="0"/>
              <a:t>：</a:t>
            </a:r>
            <a:endParaRPr dirty="0"/>
          </a:p>
          <a:p>
            <a:pPr lvl="1">
              <a:lnSpc>
                <a:spcPct val="150000"/>
              </a:lnSpc>
            </a:pPr>
            <a:r>
              <a:rPr lang="x-none" dirty="0"/>
              <a:t>Compile: ninja</a:t>
            </a:r>
            <a:endParaRPr lang="x-none" dirty="0"/>
          </a:p>
          <a:p>
            <a:pPr lvl="1">
              <a:lnSpc>
                <a:spcPct val="150000"/>
              </a:lnSpc>
            </a:pPr>
            <a:r>
              <a:rPr lang="x-none" dirty="0"/>
              <a:t>Help: ninja -h</a:t>
            </a:r>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p>
        </p:txBody>
      </p:sp>
      <p:sp>
        <p:nvSpPr>
          <p:cNvPr id="3" name="Content Placeholder 2"/>
          <p:cNvSpPr>
            <a:spLocks noGrp="1"/>
          </p:cNvSpPr>
          <p:nvPr>
            <p:ph idx="1"/>
          </p:nvPr>
        </p:nvSpPr>
        <p:spPr/>
        <p:txBody>
          <a:bodyPr>
            <a:normAutofit fontScale="70000"/>
          </a:bodyPr>
          <a:lstStyle/>
          <a:p>
            <a:pPr fontAlgn="auto">
              <a:lnSpc>
                <a:spcPct val="150000"/>
              </a:lnSpc>
            </a:pPr>
            <a:r>
              <a:rPr lang="en-US" dirty="0"/>
              <a:t>Quick Start guide - http://www.chromium.org/chromium-os/quick-start-guide</a:t>
            </a:r>
            <a:endParaRPr lang="en-US" dirty="0"/>
          </a:p>
          <a:p>
            <a:pPr fontAlgn="auto">
              <a:lnSpc>
                <a:spcPct val="150000"/>
              </a:lnSpc>
            </a:pPr>
            <a:r>
              <a:rPr lang="en-US" dirty="0"/>
              <a:t>Chromium OS developer guide - http://www.chromium.org/chromium-os/developer-guide</a:t>
            </a:r>
            <a:endParaRPr lang="en-US" dirty="0"/>
          </a:p>
          <a:p>
            <a:pPr fontAlgn="auto">
              <a:lnSpc>
                <a:spcPct val="150000"/>
              </a:lnSpc>
            </a:pPr>
            <a:r>
              <a:rPr lang="en-US" dirty="0"/>
              <a:t>Chromium OS </a:t>
            </a:r>
            <a:r>
              <a:rPr lang="en-US" b="1" dirty="0"/>
              <a:t>device page </a:t>
            </a:r>
            <a:r>
              <a:rPr lang="en-US" dirty="0"/>
              <a:t>to access all other device information - http://www.chromium.org/chromium-os/developer-information-for-chrome-os-devices</a:t>
            </a:r>
            <a:endParaRPr lang="en-US" dirty="0"/>
          </a:p>
          <a:p>
            <a:pPr fontAlgn="auto">
              <a:lnSpc>
                <a:spcPct val="150000"/>
              </a:lnSpc>
            </a:pPr>
            <a:r>
              <a:rPr lang="en-US" dirty="0"/>
              <a:t>List of </a:t>
            </a:r>
            <a:r>
              <a:rPr lang="en-US" b="1" dirty="0"/>
              <a:t>branches of Chromium OS </a:t>
            </a:r>
            <a:r>
              <a:rPr lang="en-US" dirty="0"/>
              <a:t>- https://chromium.googlesource.com/chromiumos/manifest.git/+refs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p>
        </p:txBody>
      </p:sp>
      <p:sp>
        <p:nvSpPr>
          <p:cNvPr id="3" name="内容占位符 2"/>
          <p:cNvSpPr>
            <a:spLocks noGrp="1"/>
          </p:cNvSpPr>
          <p:nvPr>
            <p:ph idx="1"/>
          </p:nvPr>
        </p:nvSpPr>
        <p:spPr>
          <a:xfrm>
            <a:off x="838200" y="783590"/>
            <a:ext cx="10515600" cy="5988685"/>
          </a:xfrm>
        </p:spPr>
        <p:txBody>
          <a:bodyPr>
            <a:normAutofit fontScale="37500" lnSpcReduction="2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 </a:t>
            </a:r>
            <a:r>
              <a:rPr lang="x-none" altLang="en-US" sz="2800"/>
              <a:t>[</a:t>
            </a:r>
            <a:r>
              <a:rPr lang="x-none" altLang="en-US" sz="2800" b="1"/>
              <a:t>--accept_licenses=Google-TOS</a:t>
            </a:r>
            <a:r>
              <a:rPr lang="x-none" altLang="en-US" sz="2800"/>
              <a:t>]</a:t>
            </a:r>
            <a:endParaRPr lang="x-none" altLang="en-US"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p>
        </p:txBody>
      </p:sp>
      <p:sp>
        <p:nvSpPr>
          <p:cNvPr id="3" name="内容占位符 2"/>
          <p:cNvSpPr>
            <a:spLocks noGrp="1"/>
          </p:cNvSpPr>
          <p:nvPr>
            <p:ph idx="1"/>
          </p:nvPr>
        </p:nvSpPr>
        <p:spPr>
          <a:xfrm>
            <a:off x="838200" y="692150"/>
            <a:ext cx="10515600" cy="6132830"/>
          </a:xfrm>
        </p:spPr>
        <p:txBody>
          <a:bodyPr>
            <a:normAutofit fontScale="32500" lnSpcReduction="20000"/>
          </a:bodyPr>
          <a:lstStyle/>
          <a:p>
            <a:pPr fontAlgn="auto">
              <a:lnSpc>
                <a:spcPct val="150000"/>
              </a:lnSpc>
            </a:pPr>
            <a:r>
              <a:rPr lang="en-US" altLang="zh-CN"/>
              <a:t>Flash bootable and installation Chromium OS Built Image</a:t>
            </a:r>
            <a:endParaRPr lang="en-US" altLang="zh-CN"/>
          </a:p>
          <a:p>
            <a:pPr lvl="1" fontAlgn="auto">
              <a:lnSpc>
                <a:spcPct val="15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50000"/>
              </a:lnSpc>
            </a:pPr>
            <a:r>
              <a:rPr lang="x-none" altLang="zh-CN" sz="1710"/>
              <a:t>Or </a:t>
            </a:r>
            <a:r>
              <a:rPr lang="x-none" altLang="zh-CN" sz="1710" b="1"/>
              <a:t>cros flash usb:// ../build/images/reef/latest</a:t>
            </a:r>
            <a:endParaRPr lang="x-none" altLang="zh-CN" sz="1710" b="1"/>
          </a:p>
          <a:p>
            <a:pPr lvl="1" fontAlgn="auto">
              <a:lnSpc>
                <a:spcPct val="150000"/>
              </a:lnSpc>
            </a:pPr>
            <a:r>
              <a:rPr lang="zh-CN" altLang="en-US"/>
              <a:t>“USB-Node” should be like “/dev/sdc” other than “/dev/sdc1”</a:t>
            </a:r>
            <a:endParaRPr lang="zh-CN" altLang="en-US"/>
          </a:p>
          <a:p>
            <a:pPr lvl="0" fontAlgn="auto">
              <a:lnSpc>
                <a:spcPct val="150000"/>
              </a:lnSpc>
            </a:pPr>
            <a:r>
              <a:rPr lang="en-US" altLang="zh-CN"/>
              <a:t>Start working on specific package</a:t>
            </a:r>
            <a:endParaRPr lang="en-US" altLang="zh-CN"/>
          </a:p>
          <a:p>
            <a:pPr lvl="1" fontAlgn="auto">
              <a:lnSpc>
                <a:spcPct val="15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5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50000"/>
              </a:lnSpc>
            </a:pPr>
            <a:r>
              <a:rPr lang="en-US" altLang="zh-CN"/>
              <a:t>Stop working on specific package</a:t>
            </a:r>
            <a:endParaRPr lang="en-US" altLang="zh-CN"/>
          </a:p>
          <a:p>
            <a:pPr lvl="1" fontAlgn="auto">
              <a:lnSpc>
                <a:spcPct val="15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50000"/>
              </a:lnSpc>
            </a:pPr>
            <a:r>
              <a:rPr lang="en-US" altLang="zh-CN"/>
              <a:t>Autotest</a:t>
            </a:r>
            <a:endParaRPr lang="en-US" altLang="zh-CN"/>
          </a:p>
          <a:p>
            <a:pPr lvl="1" fontAlgn="auto">
              <a:lnSpc>
                <a:spcPct val="150000"/>
              </a:lnSpc>
            </a:pPr>
            <a:r>
              <a:rPr lang="en-US" altLang="zh-CN"/>
              <a:t>$ ./cros_workon start autotest autotest-tests</a:t>
            </a:r>
            <a:endParaRPr lang="en-US" altLang="zh-CN"/>
          </a:p>
          <a:p>
            <a:pPr lvl="1" fontAlgn="auto">
              <a:lnSpc>
                <a:spcPct val="150000"/>
              </a:lnSpc>
            </a:pPr>
            <a:r>
              <a:rPr lang="en-US" altLang="zh-CN"/>
              <a:t>$ repo sync</a:t>
            </a:r>
            <a:endParaRPr lang="en-US" altLang="zh-CN"/>
          </a:p>
          <a:p>
            <a:pPr lvl="1" fontAlgn="auto">
              <a:lnSpc>
                <a:spcPct val="15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50000"/>
              </a:lnSpc>
            </a:pPr>
            <a:r>
              <a:rPr lang="en-US" altLang="zh-CN"/>
              <a:t>Currently, tests are organized within these ebuilds : chromeos-base/autotest-tests</a:t>
            </a:r>
            <a:endParaRPr lang="en-US" altLang="zh-CN"/>
          </a:p>
          <a:p>
            <a:pPr lvl="1" fontAlgn="auto">
              <a:lnSpc>
                <a:spcPct val="150000"/>
              </a:lnSpc>
            </a:pPr>
            <a:r>
              <a:rPr lang="en-US" altLang="zh-CN"/>
              <a:t>To see which tests are implemented by an ebuild, run the usual pretended emerge:</a:t>
            </a:r>
            <a:endParaRPr lang="en-US" altLang="zh-CN"/>
          </a:p>
          <a:p>
            <a:pPr lvl="1" fontAlgn="auto">
              <a:lnSpc>
                <a:spcPct val="150000"/>
              </a:lnSpc>
            </a:pPr>
            <a:r>
              <a:rPr lang="en-US" altLang="zh-CN"/>
              <a:t>$ emerge-${board} -pv autotest-tests</a:t>
            </a:r>
            <a:endParaRPr lang="en-US" altLang="zh-CN"/>
          </a:p>
          <a:p>
            <a:pPr lvl="1" fontAlgn="auto">
              <a:lnSpc>
                <a:spcPct val="150000"/>
              </a:lnSpc>
            </a:pPr>
            <a:r>
              <a:rPr lang="en-US" altLang="zh-CN"/>
              <a:t>All tests have a default state, either enabled (+) or disabled (-). The TESTS= variable is a USE_EXPAND.</a:t>
            </a:r>
            <a:endParaRPr lang="en-US" altLang="zh-CN"/>
          </a:p>
          <a:p>
            <a:pPr lvl="1" fontAlgn="auto">
              <a:lnSpc>
                <a:spcPct val="150000"/>
              </a:lnSpc>
            </a:pPr>
            <a:r>
              <a:rPr lang="en-US" altLang="zh-CN"/>
              <a:t>There are two ways to use these.</a:t>
            </a:r>
            <a:endParaRPr lang="en-US" altLang="zh-CN"/>
          </a:p>
          <a:p>
            <a:pPr lvl="1" fontAlgn="auto">
              <a:lnSpc>
                <a:spcPct val="150000"/>
              </a:lnSpc>
            </a:pPr>
            <a:r>
              <a:rPr lang="en-US" altLang="zh-CN"/>
              <a:t>(1) Non-Incremental --- Simply override the list by a new list</a:t>
            </a:r>
            <a:endParaRPr lang="en-US" altLang="zh-CN"/>
          </a:p>
          <a:p>
            <a:pPr lvl="1" fontAlgn="auto">
              <a:lnSpc>
                <a:spcPct val="150000"/>
              </a:lnSpc>
            </a:pPr>
            <a:r>
              <a:rPr lang="en-US" altLang="zh-CN"/>
              <a:t>TESTS="platform_MiniJailPidNamespace platform_MiniJailPtraceDisabled" emerge-${board} -pv autotest-tests</a:t>
            </a:r>
            <a:endParaRPr lang="en-US" altLang="zh-CN"/>
          </a:p>
          <a:p>
            <a:pPr lvl="1" fontAlgn="auto">
              <a:lnSpc>
                <a:spcPct val="150000"/>
              </a:lnSpc>
            </a:pPr>
            <a:r>
              <a:rPr lang="en-US" altLang="zh-CN"/>
              <a:t>(2) Incremental --- All USE_EXPAND flags are also accessible as USE flags, with the appropriate prefix, and can be used incrementally with +, -</a:t>
            </a:r>
            <a:endParaRPr lang="en-US" altLang="zh-CN"/>
          </a:p>
          <a:p>
            <a:pPr lvl="1" fontAlgn="auto">
              <a:lnSpc>
                <a:spcPct val="150000"/>
              </a:lnSpc>
            </a:pPr>
            <a:r>
              <a:rPr lang="en-US" altLang="zh-CN"/>
              <a:t>USE="tests_platform_MiniJailPidNamespace tests_platform_MiniJailPtraceDisabled" emerge-${board} -pv autotest-tests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p>
        </p:txBody>
      </p:sp>
      <p:sp>
        <p:nvSpPr>
          <p:cNvPr id="3" name="Content Placeholder 2"/>
          <p:cNvSpPr>
            <a:spLocks noGrp="1"/>
          </p:cNvSpPr>
          <p:nvPr>
            <p:ph idx="1"/>
          </p:nvPr>
        </p:nvSpPr>
        <p:spPr>
          <a:xfrm>
            <a:off x="839470" y="1119505"/>
            <a:ext cx="6471920" cy="1344930"/>
          </a:xfrm>
        </p:spPr>
        <p:txBody>
          <a:bodyPr>
            <a:normAutofit fontScale="3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p>
        </p:txBody>
      </p:sp>
      <p:graphicFrame>
        <p:nvGraphicFramePr>
          <p:cNvPr id="5" name="Table 4"/>
          <p:cNvGraphicFramePr/>
          <p:nvPr/>
        </p:nvGraphicFramePr>
        <p:xfrm>
          <a:off x="987425" y="3001010"/>
          <a:ext cx="10880725" cy="3566795"/>
        </p:xfrm>
        <a:graphic>
          <a:graphicData uri="http://schemas.openxmlformats.org/drawingml/2006/table">
            <a:tbl>
              <a:tblPr firstRow="1" bandRow="1">
                <a:tableStyleId>{5C22544A-7EE6-4342-B048-85BDC9FD1C3A}</a:tableStyleId>
              </a:tblPr>
              <a:tblGrid>
                <a:gridCol w="3840480"/>
                <a:gridCol w="3520440"/>
                <a:gridCol w="3519805"/>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82650"/>
          </a:xfrm>
        </p:spPr>
        <p:txBody>
          <a:bodyPr/>
          <a:p>
            <a:r>
              <a:rPr lang="en-US"/>
              <a:t>Sysv/UpStart/Systemd的区分</a:t>
            </a:r>
            <a:endParaRPr lang="en-US"/>
          </a:p>
        </p:txBody>
      </p:sp>
      <p:sp>
        <p:nvSpPr>
          <p:cNvPr id="3" name="Content Placeholder 2"/>
          <p:cNvSpPr>
            <a:spLocks noGrp="1"/>
          </p:cNvSpPr>
          <p:nvPr>
            <p:ph idx="1"/>
          </p:nvPr>
        </p:nvSpPr>
        <p:spPr>
          <a:xfrm>
            <a:off x="838200" y="1483360"/>
            <a:ext cx="10515600" cy="4694555"/>
          </a:xfrm>
        </p:spPr>
        <p:txBody>
          <a:bodyPr/>
          <a:p>
            <a:pPr marL="0" indent="0">
              <a:buNone/>
            </a:pPr>
            <a:r>
              <a:rPr lang="en-US"/>
              <a:t>Linux系统目前存在的三种系统启动方式所对应的配置文件目录分别为：</a:t>
            </a:r>
            <a:endParaRPr lang="en-US"/>
          </a:p>
          <a:p>
            <a:pPr marL="457200" indent="-457200"/>
            <a:r>
              <a:rPr lang="en-US"/>
              <a:t>SysVinit：/etc/init.d目录；</a:t>
            </a:r>
            <a:endParaRPr lang="en-US"/>
          </a:p>
          <a:p>
            <a:pPr marL="457200" indent="-457200"/>
            <a:r>
              <a:rPr lang="en-US"/>
              <a:t>UpStart： /usr/share/upstart目录；</a:t>
            </a:r>
            <a:endParaRPr lang="en-US"/>
          </a:p>
          <a:p>
            <a:pPr marL="457200" indent="-457200"/>
            <a:r>
              <a:rPr lang="en-US"/>
              <a:t>Systemd：/usr/lib/systemd目录；</a:t>
            </a:r>
            <a:endParaRPr lang="en-US"/>
          </a:p>
          <a:p>
            <a:pPr marL="0" indent="0">
              <a:buNone/>
            </a:pPr>
            <a:r>
              <a:rPr lang="en-US"/>
              <a:t>根据init进程号1所对应的可执行文件来判断系统的启动方式</a:t>
            </a:r>
            <a:endParaRPr lang="en-US"/>
          </a:p>
          <a:p>
            <a:pPr marL="457200" indent="-457200"/>
            <a:r>
              <a:rPr lang="x-none" altLang="en-US" sz="2400"/>
              <a:t>stat /proc/1/exe</a:t>
            </a:r>
            <a:endParaRPr lang="x-none" altLang="en-US" sz="2400"/>
          </a:p>
          <a:p>
            <a:pPr marL="0" indent="0">
              <a:buNone/>
            </a:pP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4315"/>
            <a:ext cx="10515600" cy="574675"/>
          </a:xfrm>
        </p:spPr>
        <p:txBody>
          <a:bodyPr>
            <a:normAutofit fontScale="90000"/>
          </a:bodyPr>
          <a:p>
            <a:r>
              <a:rPr lang="en-US"/>
              <a:t>Sysvinit</a:t>
            </a:r>
            <a:endParaRPr lang="en-US"/>
          </a:p>
        </p:txBody>
      </p:sp>
      <p:sp>
        <p:nvSpPr>
          <p:cNvPr id="3" name="Content Placeholder 2"/>
          <p:cNvSpPr>
            <a:spLocks noGrp="1"/>
          </p:cNvSpPr>
          <p:nvPr>
            <p:ph idx="1"/>
          </p:nvPr>
        </p:nvSpPr>
        <p:spPr>
          <a:xfrm>
            <a:off x="838200" y="970280"/>
            <a:ext cx="10515600" cy="5758180"/>
          </a:xfrm>
        </p:spPr>
        <p:txBody>
          <a:bodyPr>
            <a:normAutofit fontScale="25000"/>
          </a:bodyPr>
          <a:p>
            <a:r>
              <a:rPr lang="en-US"/>
              <a:t>Sysvinit 用术语 runlevel 来定义"预订的运行模式"。Sysvinit 检查 '/etc/inittab' 文件中是否含有 'initdefault' 项。 这告诉 init 系统是否有一个默认运行模式。如果没有默认的运行模式，那么用户将进入系统控制台，手动决定进入何种运行模式。</a:t>
            </a:r>
            <a:endParaRPr lang="en-US"/>
          </a:p>
          <a:p>
            <a:r>
              <a:rPr lang="en-US"/>
              <a:t>sysvinit 需要读取/etc/inittab 文件。分析这个文件的内容，它获得以下一些配置信息：</a:t>
            </a:r>
            <a:endParaRPr lang="en-US"/>
          </a:p>
          <a:p>
            <a:r>
              <a:rPr lang="en-US"/>
              <a:t>    系统需要进入的 runlevel</a:t>
            </a:r>
            <a:endParaRPr lang="en-US"/>
          </a:p>
          <a:p>
            <a:r>
              <a:rPr lang="en-US"/>
              <a:t>    捕获组合键的定义</a:t>
            </a:r>
            <a:endParaRPr lang="en-US"/>
          </a:p>
          <a:p>
            <a:r>
              <a:rPr lang="en-US"/>
              <a:t>    定义电源 fail/restore 脚本</a:t>
            </a:r>
            <a:endParaRPr lang="en-US"/>
          </a:p>
          <a:p>
            <a:r>
              <a:rPr lang="en-US"/>
              <a:t>    启动 getty 和虚拟控制台</a:t>
            </a:r>
            <a:endParaRPr lang="en-US"/>
          </a:p>
          <a:p>
            <a:r>
              <a:rPr lang="en-US"/>
              <a:t>得到配置信息后，sysvinit 顺序地执行以下这些步骤，从而将系统初始化为预订的 runlevel X。</a:t>
            </a:r>
            <a:endParaRPr lang="en-US"/>
          </a:p>
          <a:p>
            <a:r>
              <a:rPr lang="en-US"/>
              <a:t>    /etc/rc.d/rc.sysinit</a:t>
            </a:r>
            <a:endParaRPr lang="en-US"/>
          </a:p>
          <a:p>
            <a:r>
              <a:rPr lang="en-US"/>
              <a:t>    /etc/rc.d/rc 和/etc/rc.d/rcX.d/ (X 代表运行级别 0-6)</a:t>
            </a:r>
            <a:endParaRPr lang="en-US"/>
          </a:p>
          <a:p>
            <a:r>
              <a:rPr lang="en-US"/>
              <a:t>    /etc/rc.d/rc.local</a:t>
            </a:r>
            <a:endParaRPr lang="en-US"/>
          </a:p>
          <a:p>
            <a:r>
              <a:rPr lang="en-US"/>
              <a:t>    X Display Manager（如果需要的话）</a:t>
            </a:r>
            <a:endParaRPr lang="en-US"/>
          </a:p>
          <a:p>
            <a:r>
              <a:rPr lang="en-US"/>
              <a:t>rc.sysinit 主要完成以下这些工作。</a:t>
            </a:r>
            <a:endParaRPr lang="en-US"/>
          </a:p>
          <a:p>
            <a:r>
              <a:rPr lang="en-US"/>
              <a:t>    激活 udev 和 selinux</a:t>
            </a:r>
            <a:endParaRPr lang="en-US"/>
          </a:p>
          <a:p>
            <a:r>
              <a:rPr lang="en-US"/>
              <a:t>    设置定义在/etc/sysctl.conf 中的内核参数</a:t>
            </a:r>
            <a:endParaRPr lang="en-US"/>
          </a:p>
          <a:p>
            <a:r>
              <a:rPr lang="en-US"/>
              <a:t>    设置系统时钟</a:t>
            </a:r>
            <a:endParaRPr lang="en-US"/>
          </a:p>
          <a:p>
            <a:r>
              <a:rPr lang="en-US"/>
              <a:t>    加载 keymaps</a:t>
            </a:r>
            <a:endParaRPr lang="en-US"/>
          </a:p>
          <a:p>
            <a:r>
              <a:rPr lang="en-US"/>
              <a:t>    使能交换分区</a:t>
            </a:r>
            <a:endParaRPr lang="en-US"/>
          </a:p>
          <a:p>
            <a:r>
              <a:rPr lang="en-US"/>
              <a:t>    设置主机名(hostname)</a:t>
            </a:r>
            <a:endParaRPr lang="en-US"/>
          </a:p>
          <a:p>
            <a:r>
              <a:rPr lang="en-US"/>
              <a:t>    根分区检查和 remount</a:t>
            </a:r>
            <a:endParaRPr lang="en-US"/>
          </a:p>
          <a:p>
            <a:r>
              <a:rPr lang="en-US"/>
              <a:t>    激活 RAID 和 LVM 设备</a:t>
            </a:r>
            <a:endParaRPr lang="en-US"/>
          </a:p>
          <a:p>
            <a:r>
              <a:rPr lang="en-US"/>
              <a:t>    开启磁盘配额</a:t>
            </a:r>
            <a:endParaRPr lang="en-US"/>
          </a:p>
          <a:p>
            <a:r>
              <a:rPr lang="en-US"/>
              <a:t>    检查并挂载所有文件系统</a:t>
            </a:r>
            <a:endParaRPr lang="en-US"/>
          </a:p>
          <a:p>
            <a:r>
              <a:rPr lang="en-US"/>
              <a:t>    清除过期的 locks 和 PID 文件</a:t>
            </a:r>
            <a:endParaRPr lang="en-US"/>
          </a:p>
          <a:p>
            <a:r>
              <a:rPr lang="en-US"/>
              <a:t>rc.local 是 Linux 留给用户进行个性化设置的地方。</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63575"/>
          </a:xfrm>
        </p:spPr>
        <p:txBody>
          <a:bodyPr>
            <a:normAutofit fontScale="90000"/>
          </a:bodyPr>
          <a:p>
            <a:r>
              <a:rPr lang="en-US"/>
              <a:t>Sysvinit 的管理和控制功能</a:t>
            </a:r>
            <a:endParaRPr lang="en-US"/>
          </a:p>
        </p:txBody>
      </p:sp>
      <p:sp>
        <p:nvSpPr>
          <p:cNvPr id="3" name="Content Placeholder 2"/>
          <p:cNvSpPr>
            <a:spLocks noGrp="1"/>
          </p:cNvSpPr>
          <p:nvPr>
            <p:ph idx="1"/>
          </p:nvPr>
        </p:nvSpPr>
        <p:spPr>
          <a:xfrm>
            <a:off x="838200" y="1116330"/>
            <a:ext cx="10515600" cy="5061585"/>
          </a:xfrm>
        </p:spPr>
        <p:txBody>
          <a:bodyPr>
            <a:normAutofit fontScale="45000"/>
          </a:bodyPr>
          <a:p>
            <a:r>
              <a:rPr lang="en-US"/>
              <a:t>halt</a:t>
            </a:r>
            <a:r>
              <a:rPr lang="x-none" altLang="en-US"/>
              <a:t>: </a:t>
            </a:r>
            <a:r>
              <a:rPr lang="en-US"/>
              <a:t>停止系统。</a:t>
            </a:r>
            <a:endParaRPr lang="en-US"/>
          </a:p>
          <a:p>
            <a:r>
              <a:rPr lang="en-US"/>
              <a:t>init</a:t>
            </a:r>
            <a:r>
              <a:rPr lang="x-none" altLang="en-US"/>
              <a:t>: </a:t>
            </a:r>
            <a:r>
              <a:rPr lang="en-US"/>
              <a:t>这个就是 sysvinit 本身的 init 进程实体，以 pid1 身份运行，是所有用户进程的父进程。最主要的作用是在启动过程中使用/etc/inittab 文件创建进程。</a:t>
            </a:r>
            <a:endParaRPr lang="en-US"/>
          </a:p>
          <a:p>
            <a:r>
              <a:rPr lang="en-US"/>
              <a:t>killall5</a:t>
            </a:r>
            <a:r>
              <a:rPr lang="x-none" altLang="en-US"/>
              <a:t>: </a:t>
            </a:r>
            <a:r>
              <a:rPr lang="en-US"/>
              <a:t>就是 SystemV 的 killall 命令。向除自己的会话(session)进程之外的其它进程发出信号，所以不能杀死当前使用的 shell。</a:t>
            </a:r>
            <a:endParaRPr lang="en-US"/>
          </a:p>
          <a:p>
            <a:r>
              <a:rPr lang="en-US"/>
              <a:t>last</a:t>
            </a:r>
            <a:r>
              <a:rPr lang="x-none" altLang="en-US"/>
              <a:t>: </a:t>
            </a:r>
            <a:r>
              <a:rPr lang="en-US"/>
              <a:t>回溯/var/log/wtmp 文件(或者-f 选项指定的文件)，显示自从这个文件建立以来，所有用户的登录情况。</a:t>
            </a:r>
            <a:endParaRPr lang="en-US"/>
          </a:p>
          <a:p>
            <a:r>
              <a:rPr lang="en-US"/>
              <a:t>lastb</a:t>
            </a:r>
            <a:r>
              <a:rPr lang="x-none" altLang="en-US"/>
              <a:t>: </a:t>
            </a:r>
            <a:r>
              <a:rPr lang="en-US"/>
              <a:t>作用和 last 差不多，默认情况下使用/var/log/btmp 文件，显示所有失败登录企图。</a:t>
            </a:r>
            <a:endParaRPr lang="en-US"/>
          </a:p>
          <a:p>
            <a:r>
              <a:rPr lang="en-US"/>
              <a:t>mesg</a:t>
            </a:r>
            <a:r>
              <a:rPr lang="x-none" altLang="en-US"/>
              <a:t>: </a:t>
            </a:r>
            <a:r>
              <a:rPr lang="en-US"/>
              <a:t>控制其它用户对用户终端的访问。</a:t>
            </a:r>
            <a:endParaRPr lang="en-US"/>
          </a:p>
          <a:p>
            <a:r>
              <a:rPr lang="en-US"/>
              <a:t>pidof</a:t>
            </a:r>
            <a:r>
              <a:rPr lang="x-none" altLang="en-US"/>
              <a:t>: </a:t>
            </a:r>
            <a:r>
              <a:rPr lang="en-US"/>
              <a:t>找出程序的进程识别号(pid)，输出到标准输出设备。</a:t>
            </a:r>
            <a:endParaRPr lang="en-US"/>
          </a:p>
          <a:p>
            <a:r>
              <a:rPr lang="en-US"/>
              <a:t>poweroff</a:t>
            </a:r>
            <a:r>
              <a:rPr lang="x-none" altLang="en-US"/>
              <a:t>: </a:t>
            </a:r>
            <a:r>
              <a:rPr lang="en-US"/>
              <a:t>等于 shutdown -h –p，或者 telinit 0。关闭系统并切断电源。</a:t>
            </a:r>
            <a:endParaRPr lang="en-US"/>
          </a:p>
          <a:p>
            <a:r>
              <a:rPr lang="en-US"/>
              <a:t>reboot</a:t>
            </a:r>
            <a:r>
              <a:rPr lang="x-none" altLang="en-US"/>
              <a:t>: </a:t>
            </a:r>
            <a:r>
              <a:rPr lang="en-US"/>
              <a:t>等于 shutdown –r 或者 telinit 6。重启系统。</a:t>
            </a:r>
            <a:endParaRPr lang="en-US"/>
          </a:p>
          <a:p>
            <a:r>
              <a:rPr lang="en-US"/>
              <a:t>runlevel</a:t>
            </a:r>
            <a:r>
              <a:rPr lang="x-none" altLang="en-US"/>
              <a:t>: </a:t>
            </a:r>
            <a:r>
              <a:rPr lang="en-US"/>
              <a:t>读取系统的登录记录文件(一般是/var/run/utmp)把以前和当前的系统运行级输出到标准输出设备。</a:t>
            </a:r>
            <a:endParaRPr lang="en-US"/>
          </a:p>
          <a:p>
            <a:r>
              <a:rPr lang="en-US"/>
              <a:t>shutdown</a:t>
            </a:r>
            <a:r>
              <a:rPr lang="x-none" altLang="en-US"/>
              <a:t>: </a:t>
            </a:r>
            <a:r>
              <a:rPr lang="en-US"/>
              <a:t>以一种安全的方式终止系统，所有正在登录的用户都会收到系统将要终止通知，并且不准新的登录。</a:t>
            </a:r>
            <a:endParaRPr lang="en-US"/>
          </a:p>
          <a:p>
            <a:r>
              <a:rPr lang="en-US"/>
              <a:t>sulogin</a:t>
            </a:r>
            <a:r>
              <a:rPr lang="x-none" altLang="en-US"/>
              <a:t>: </a:t>
            </a:r>
            <a:r>
              <a:rPr lang="en-US"/>
              <a:t>当系统进入单用户模式时，被 init 调用。当接收到启动加载程序传递的-b 选项时，init 也会调用 sulogin。</a:t>
            </a:r>
            <a:endParaRPr lang="en-US"/>
          </a:p>
          <a:p>
            <a:r>
              <a:rPr lang="en-US"/>
              <a:t>telinit</a:t>
            </a:r>
            <a:r>
              <a:rPr lang="x-none" altLang="en-US"/>
              <a:t>: </a:t>
            </a:r>
            <a:r>
              <a:rPr lang="en-US"/>
              <a:t>实际是 init 的一个连接，用来向 init 传送单字符参数和信号。</a:t>
            </a:r>
            <a:endParaRPr lang="en-US"/>
          </a:p>
          <a:p>
            <a:r>
              <a:rPr lang="en-US"/>
              <a:t>utmpdump</a:t>
            </a:r>
            <a:r>
              <a:rPr lang="x-none" altLang="en-US"/>
              <a:t>: </a:t>
            </a:r>
            <a:r>
              <a:rPr lang="en-US"/>
              <a:t>以一种用户友好的格式向标准输出设备显示/var/run/utmp 文件的内容。</a:t>
            </a:r>
            <a:endParaRPr lang="en-US"/>
          </a:p>
          <a:p>
            <a:r>
              <a:rPr lang="en-US"/>
              <a:t>wall</a:t>
            </a:r>
            <a:r>
              <a:rPr lang="x-none" altLang="en-US"/>
              <a:t>: </a:t>
            </a:r>
            <a:r>
              <a:rPr lang="en-US"/>
              <a:t>向所有有信息权限的登录用户发送消息。</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33730"/>
          </a:xfrm>
        </p:spPr>
        <p:txBody>
          <a:bodyPr>
            <a:normAutofit fontScale="90000"/>
          </a:bodyPr>
          <a:p>
            <a:r>
              <a:rPr lang="en-US"/>
              <a:t>Upstart</a:t>
            </a:r>
            <a:endParaRPr lang="en-US"/>
          </a:p>
        </p:txBody>
      </p:sp>
      <p:sp>
        <p:nvSpPr>
          <p:cNvPr id="3" name="Content Placeholder 2"/>
          <p:cNvSpPr>
            <a:spLocks noGrp="1"/>
          </p:cNvSpPr>
          <p:nvPr>
            <p:ph idx="1"/>
          </p:nvPr>
        </p:nvSpPr>
        <p:spPr>
          <a:xfrm>
            <a:off x="838200" y="1169670"/>
            <a:ext cx="10515600" cy="5008245"/>
          </a:xfrm>
        </p:spPr>
        <p:txBody>
          <a:bodyPr>
            <a:normAutofit fontScale="60000"/>
          </a:bodyPr>
          <a:p>
            <a:pPr fontAlgn="auto">
              <a:lnSpc>
                <a:spcPct val="150000"/>
              </a:lnSpc>
            </a:pPr>
            <a:r>
              <a:rPr lang="en-US"/>
              <a:t>UpStart 基于事件驱动模型，UpStart 可以：</a:t>
            </a:r>
            <a:endParaRPr lang="en-US"/>
          </a:p>
          <a:p>
            <a:pPr fontAlgn="auto">
              <a:lnSpc>
                <a:spcPct val="150000"/>
              </a:lnSpc>
            </a:pPr>
            <a:r>
              <a:rPr lang="en-US"/>
              <a:t>    更快地启动系统</a:t>
            </a:r>
            <a:endParaRPr lang="en-US"/>
          </a:p>
          <a:p>
            <a:pPr fontAlgn="auto">
              <a:lnSpc>
                <a:spcPct val="150000"/>
              </a:lnSpc>
            </a:pPr>
            <a:r>
              <a:rPr lang="en-US"/>
              <a:t>    当新硬件被发现时动态启动服务</a:t>
            </a:r>
            <a:endParaRPr lang="en-US"/>
          </a:p>
          <a:p>
            <a:pPr fontAlgn="auto">
              <a:lnSpc>
                <a:spcPct val="150000"/>
              </a:lnSpc>
            </a:pPr>
            <a:r>
              <a:rPr lang="en-US"/>
              <a:t>    硬件被拔除时动态停止服务</a:t>
            </a:r>
            <a:endParaRPr lang="en-US"/>
          </a:p>
          <a:p>
            <a:pPr fontAlgn="auto">
              <a:lnSpc>
                <a:spcPct val="150000"/>
              </a:lnSpc>
            </a:pPr>
            <a:r>
              <a:rPr lang="en-US"/>
              <a:t>这些特点使得 UpStart 可以很好地应用在桌面或者便携式系统中，处理这些系统中的动态硬件插拔特性。。</a:t>
            </a:r>
            <a:endParaRPr lang="en-US"/>
          </a:p>
          <a:p>
            <a:pPr fontAlgn="auto">
              <a:lnSpc>
                <a:spcPct val="150000"/>
              </a:lnSpc>
            </a:pPr>
            <a:r>
              <a:rPr lang="en-US"/>
              <a:t>采用事件驱动机制也带来了一些其它有益的变化，比如加快了系统启动时间。</a:t>
            </a:r>
            <a:endParaRPr lang="en-US"/>
          </a:p>
          <a:p>
            <a:pPr fontAlgn="auto">
              <a:lnSpc>
                <a:spcPct val="150000"/>
              </a:lnSpc>
            </a:pPr>
            <a:r>
              <a:rPr lang="en-US"/>
              <a:t>Upstart 概念和术语</a:t>
            </a:r>
            <a:endParaRPr lang="en-US"/>
          </a:p>
          <a:p>
            <a:pPr fontAlgn="auto">
              <a:lnSpc>
                <a:spcPct val="150000"/>
              </a:lnSpc>
            </a:pPr>
            <a:r>
              <a:rPr lang="en-US"/>
              <a:t>UpStart 主要的概念是 job 和 event。Job 就是一个工作单元，用来完成一件工作，比如启动一个后台服务，或者运行一个配置命令。每个 Job 都等待一个或多个事件，一旦事件发生，upstart 就触发该 job 完成相应的工作。</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592455"/>
          </a:xfrm>
        </p:spPr>
        <p:txBody>
          <a:bodyPr>
            <a:normAutofit fontScale="90000"/>
          </a:bodyPr>
          <a:p>
            <a:r>
              <a:rPr lang="x-none" altLang="en-US"/>
              <a:t>Upstart的Job概念</a:t>
            </a:r>
            <a:endParaRPr lang="x-none" altLang="en-US"/>
          </a:p>
        </p:txBody>
      </p:sp>
      <p:sp>
        <p:nvSpPr>
          <p:cNvPr id="3" name="Content Placeholder 2"/>
          <p:cNvSpPr>
            <a:spLocks noGrp="1"/>
          </p:cNvSpPr>
          <p:nvPr>
            <p:ph idx="1"/>
          </p:nvPr>
        </p:nvSpPr>
        <p:spPr>
          <a:xfrm>
            <a:off x="840740" y="1181735"/>
            <a:ext cx="5692775" cy="5392420"/>
          </a:xfrm>
        </p:spPr>
        <p:txBody>
          <a:bodyPr>
            <a:normAutofit fontScale="60000"/>
          </a:bodyPr>
          <a:p>
            <a:pPr fontAlgn="auto">
              <a:lnSpc>
                <a:spcPct val="150000"/>
              </a:lnSpc>
            </a:pPr>
            <a:r>
              <a:rPr lang="en-US"/>
              <a:t>Job 就是一个工作的单元，一个任务或者一个服务。可以理解为 sysvinit 中的一个服务脚本。有三种类型的工作：</a:t>
            </a:r>
            <a:endParaRPr lang="en-US"/>
          </a:p>
          <a:p>
            <a:pPr lvl="1" fontAlgn="auto">
              <a:lnSpc>
                <a:spcPct val="150000"/>
              </a:lnSpc>
            </a:pPr>
            <a:r>
              <a:rPr lang="en-US"/>
              <a:t>task job</a:t>
            </a:r>
            <a:r>
              <a:rPr lang="x-none" altLang="en-US"/>
              <a:t>：代表在一定时间内会执行完毕的任务，比如删除一个文件；</a:t>
            </a:r>
            <a:endParaRPr lang="x-none" altLang="en-US"/>
          </a:p>
          <a:p>
            <a:pPr lvl="1" fontAlgn="auto">
              <a:lnSpc>
                <a:spcPct val="150000"/>
              </a:lnSpc>
            </a:pPr>
            <a:r>
              <a:rPr lang="en-US"/>
              <a:t>service job</a:t>
            </a:r>
            <a:r>
              <a:rPr lang="x-none" altLang="en-US"/>
              <a:t>：代表后台服务进程，比如 apache httpd。这里进程一般不会退出，一旦开始运行就成为一个后台精灵进程，由 init 进程管理，如果这类进程退出，由 init 进程重新启动，它们只能由 init 进程发送信号停止。它们的停止一般也是由于所依赖的停止事件而触发的，不过 upstart 也提供命令行工具，让管理人员手动停止某个服务；</a:t>
            </a:r>
            <a:endParaRPr lang="x-none" altLang="en-US"/>
          </a:p>
          <a:p>
            <a:pPr lvl="1" fontAlgn="auto">
              <a:lnSpc>
                <a:spcPct val="150000"/>
              </a:lnSpc>
            </a:pPr>
            <a:r>
              <a:rPr lang="en-US"/>
              <a:t>abstract job</a:t>
            </a:r>
            <a:r>
              <a:rPr lang="x-none" altLang="en-US"/>
              <a:t>：仅由 upstart 内部使用，仅对理解 upstart 内部机理有所帮助。</a:t>
            </a:r>
            <a:endParaRPr lang="x-none" altLang="en-US"/>
          </a:p>
          <a:p>
            <a:pPr fontAlgn="auto">
              <a:lnSpc>
                <a:spcPct val="150000"/>
              </a:lnSpc>
            </a:pPr>
            <a:r>
              <a:rPr lang="x-none" altLang="en-US"/>
              <a:t>Job 生命周期</a:t>
            </a:r>
            <a:endParaRPr lang="x-none" altLang="en-US"/>
          </a:p>
        </p:txBody>
      </p:sp>
      <p:sp>
        <p:nvSpPr>
          <p:cNvPr id="4" name="Text Box 3"/>
          <p:cNvSpPr txBox="1"/>
          <p:nvPr/>
        </p:nvSpPr>
        <p:spPr>
          <a:xfrm>
            <a:off x="6879590" y="1035050"/>
            <a:ext cx="5227955" cy="2480945"/>
          </a:xfrm>
          <a:prstGeom prst="rect">
            <a:avLst/>
          </a:prstGeom>
          <a:noFill/>
          <a:ln w="12700" cmpd="sng">
            <a:solidFill>
              <a:schemeClr val="accent1">
                <a:shade val="50000"/>
              </a:schemeClr>
            </a:solidFill>
            <a:prstDash val="solid"/>
          </a:ln>
        </p:spPr>
        <p:txBody>
          <a:bodyPr wrap="square" rtlCol="0" anchor="t">
            <a:spAutoFit/>
          </a:bodyPr>
          <a:p>
            <a:r>
              <a:rPr lang="en-US" sz="1200">
                <a:solidFill>
                  <a:schemeClr val="tx1"/>
                </a:solidFill>
                <a:uFillTx/>
              </a:rPr>
              <a:t>表 1.Upstart 中 Job 的可能状态</a:t>
            </a:r>
            <a:endParaRPr lang="en-US" sz="1200">
              <a:solidFill>
                <a:schemeClr val="tx1"/>
              </a:solidFill>
              <a:uFillTx/>
            </a:endParaRPr>
          </a:p>
          <a:p>
            <a:r>
              <a:rPr lang="en-US" sz="1200">
                <a:solidFill>
                  <a:schemeClr val="tx1"/>
                </a:solidFill>
                <a:uFillTx/>
              </a:rPr>
              <a:t>状态名 	含义</a:t>
            </a:r>
            <a:endParaRPr lang="en-US" sz="1200">
              <a:solidFill>
                <a:schemeClr val="tx1"/>
              </a:solidFill>
              <a:uFillTx/>
            </a:endParaRPr>
          </a:p>
          <a:p>
            <a:r>
              <a:rPr lang="en-US" sz="1200">
                <a:solidFill>
                  <a:schemeClr val="tx1"/>
                </a:solidFill>
                <a:uFillTx/>
              </a:rPr>
              <a:t>Waiting 	初始状态</a:t>
            </a:r>
            <a:endParaRPr lang="en-US" sz="1200">
              <a:solidFill>
                <a:schemeClr val="tx1"/>
              </a:solidFill>
              <a:uFillTx/>
            </a:endParaRPr>
          </a:p>
          <a:p>
            <a:r>
              <a:rPr lang="en-US" sz="1200">
                <a:solidFill>
                  <a:schemeClr val="tx1"/>
                </a:solidFill>
                <a:uFillTx/>
              </a:rPr>
              <a:t>Starting 	Job 即将开始</a:t>
            </a:r>
            <a:endParaRPr lang="en-US" sz="1200">
              <a:solidFill>
                <a:schemeClr val="tx1"/>
              </a:solidFill>
              <a:uFillTx/>
            </a:endParaRPr>
          </a:p>
          <a:p>
            <a:r>
              <a:rPr lang="en-US" sz="1200">
                <a:solidFill>
                  <a:schemeClr val="tx1"/>
                </a:solidFill>
                <a:uFillTx/>
              </a:rPr>
              <a:t>pre-start 	执行 pre-start 段，即任务开始前应该完成的工作</a:t>
            </a:r>
            <a:endParaRPr lang="en-US" sz="1200">
              <a:solidFill>
                <a:schemeClr val="tx1"/>
              </a:solidFill>
              <a:uFillTx/>
            </a:endParaRPr>
          </a:p>
          <a:p>
            <a:r>
              <a:rPr lang="en-US" sz="1200">
                <a:solidFill>
                  <a:schemeClr val="tx1"/>
                </a:solidFill>
                <a:uFillTx/>
              </a:rPr>
              <a:t>Spawned 	准备执行 script 或者 exec 段</a:t>
            </a:r>
            <a:endParaRPr lang="en-US" sz="1200">
              <a:solidFill>
                <a:schemeClr val="tx1"/>
              </a:solidFill>
              <a:uFillTx/>
            </a:endParaRPr>
          </a:p>
          <a:p>
            <a:r>
              <a:rPr lang="en-US" sz="1200">
                <a:solidFill>
                  <a:schemeClr val="tx1"/>
                </a:solidFill>
                <a:uFillTx/>
              </a:rPr>
              <a:t>post-start 	执行 post-start 动作</a:t>
            </a:r>
            <a:endParaRPr lang="en-US" sz="1200">
              <a:solidFill>
                <a:schemeClr val="tx1"/>
              </a:solidFill>
              <a:uFillTx/>
            </a:endParaRPr>
          </a:p>
          <a:p>
            <a:r>
              <a:rPr lang="en-US" sz="1200">
                <a:solidFill>
                  <a:schemeClr val="tx1"/>
                </a:solidFill>
                <a:uFillTx/>
              </a:rPr>
              <a:t>Running 	interim state set after post-start section processed denoting job is running (But it may have no associated PID!)</a:t>
            </a:r>
            <a:endParaRPr lang="en-US" sz="1200">
              <a:solidFill>
                <a:schemeClr val="tx1"/>
              </a:solidFill>
              <a:uFillTx/>
            </a:endParaRPr>
          </a:p>
          <a:p>
            <a:r>
              <a:rPr lang="en-US" sz="1200">
                <a:solidFill>
                  <a:schemeClr val="tx1"/>
                </a:solidFill>
                <a:uFillTx/>
              </a:rPr>
              <a:t>pre-stop 	执行 pre-stop 段</a:t>
            </a:r>
            <a:endParaRPr lang="en-US" sz="1200">
              <a:solidFill>
                <a:schemeClr val="tx1"/>
              </a:solidFill>
              <a:uFillTx/>
            </a:endParaRPr>
          </a:p>
          <a:p>
            <a:r>
              <a:rPr lang="en-US" sz="1200">
                <a:solidFill>
                  <a:schemeClr val="tx1"/>
                </a:solidFill>
                <a:uFillTx/>
              </a:rPr>
              <a:t>Stopping 	interim state set after pre-stop section processed</a:t>
            </a:r>
            <a:endParaRPr lang="en-US" sz="1200">
              <a:solidFill>
                <a:schemeClr val="tx1"/>
              </a:solidFill>
              <a:uFillTx/>
            </a:endParaRPr>
          </a:p>
          <a:p>
            <a:r>
              <a:rPr lang="en-US" sz="1200">
                <a:solidFill>
                  <a:schemeClr val="tx1"/>
                </a:solidFill>
                <a:uFillTx/>
              </a:rPr>
              <a:t>Killed 	任务即将被停止</a:t>
            </a:r>
            <a:endParaRPr lang="en-US" sz="1200">
              <a:solidFill>
                <a:schemeClr val="tx1"/>
              </a:solidFill>
              <a:uFillTx/>
            </a:endParaRPr>
          </a:p>
          <a:p>
            <a:r>
              <a:rPr lang="en-US" sz="1200">
                <a:solidFill>
                  <a:schemeClr val="tx1"/>
                </a:solidFill>
                <a:uFillTx/>
              </a:rPr>
              <a:t>post-stop 	执行 post-stop 段 </a:t>
            </a:r>
            <a:endParaRPr lang="en-US" sz="1200">
              <a:solidFill>
                <a:schemeClr val="tx1"/>
              </a:solidFill>
              <a:uFillTx/>
            </a:endParaRPr>
          </a:p>
        </p:txBody>
      </p:sp>
      <p:pic>
        <p:nvPicPr>
          <p:cNvPr id="6" name="Picture 5"/>
          <p:cNvPicPr>
            <a:picLocks noChangeAspect="1"/>
          </p:cNvPicPr>
          <p:nvPr/>
        </p:nvPicPr>
        <p:blipFill>
          <a:blip r:embed="rId1"/>
          <a:stretch>
            <a:fillRect/>
          </a:stretch>
        </p:blipFill>
        <p:spPr>
          <a:xfrm>
            <a:off x="7333615" y="3934460"/>
            <a:ext cx="4152265" cy="25996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2890"/>
            <a:ext cx="10515600" cy="621030"/>
          </a:xfrm>
        </p:spPr>
        <p:txBody>
          <a:bodyPr>
            <a:normAutofit fontScale="90000"/>
          </a:bodyPr>
          <a:p>
            <a:r>
              <a:rPr lang="x-none" altLang="en-US">
                <a:sym typeface="+mn-ea"/>
              </a:rPr>
              <a:t>Upstart的Event概念</a:t>
            </a:r>
            <a:endParaRPr lang="en-US"/>
          </a:p>
        </p:txBody>
      </p:sp>
      <p:sp>
        <p:nvSpPr>
          <p:cNvPr id="3" name="Content Placeholder 2"/>
          <p:cNvSpPr>
            <a:spLocks noGrp="1"/>
          </p:cNvSpPr>
          <p:nvPr>
            <p:ph idx="1"/>
          </p:nvPr>
        </p:nvSpPr>
        <p:spPr>
          <a:xfrm>
            <a:off x="839470" y="1032510"/>
            <a:ext cx="6403340" cy="5144770"/>
          </a:xfrm>
        </p:spPr>
        <p:txBody>
          <a:bodyPr>
            <a:normAutofit fontScale="60000"/>
          </a:bodyPr>
          <a:p>
            <a:r>
              <a:rPr lang="en-US"/>
              <a:t>事件在 upstart 中以通知消息的形式具体存在。一旦某个事件发生了，Upstart 就向整个系统发送一个消息。</a:t>
            </a:r>
            <a:endParaRPr lang="en-US"/>
          </a:p>
          <a:p>
            <a:r>
              <a:rPr lang="en-US"/>
              <a:t>Event 可以分为三类: signal，methods 或者 hooks。</a:t>
            </a:r>
            <a:endParaRPr lang="en-US"/>
          </a:p>
          <a:p>
            <a:pPr lvl="1"/>
            <a:r>
              <a:rPr lang="en-US"/>
              <a:t>Signals</a:t>
            </a:r>
            <a:r>
              <a:rPr lang="x-none" altLang="en-US"/>
              <a:t>:</a:t>
            </a:r>
            <a:r>
              <a:rPr lang="en-US"/>
              <a:t> 事件是非阻塞的，异步的。发送一个信号之后控制权立即返回。</a:t>
            </a:r>
            <a:endParaRPr lang="en-US"/>
          </a:p>
          <a:p>
            <a:pPr lvl="1"/>
            <a:r>
              <a:rPr lang="en-US"/>
              <a:t>Methods</a:t>
            </a:r>
            <a:r>
              <a:rPr lang="x-none" altLang="en-US"/>
              <a:t>:</a:t>
            </a:r>
            <a:r>
              <a:rPr lang="en-US"/>
              <a:t> 事件是阻塞的，同步的。</a:t>
            </a:r>
            <a:endParaRPr lang="en-US"/>
          </a:p>
          <a:p>
            <a:pPr lvl="1"/>
            <a:r>
              <a:rPr lang="en-US"/>
              <a:t>Hooks</a:t>
            </a:r>
            <a:r>
              <a:rPr lang="x-none" altLang="en-US"/>
              <a:t>:</a:t>
            </a:r>
            <a:r>
              <a:rPr lang="en-US"/>
              <a:t> 事件是阻塞的，同步的。它介于 Signals 和 Methods 之间，调用发出 Hooks 事件的进程必须等待事件完成才可以得到控制权，但不检查事件是否成功。</a:t>
            </a:r>
            <a:endParaRPr lang="en-US"/>
          </a:p>
          <a:p>
            <a:r>
              <a:rPr lang="en-US"/>
              <a:t>Job 和 Event 的相互协作</a:t>
            </a:r>
            <a:endParaRPr lang="en-US"/>
          </a:p>
          <a:p>
            <a:pPr lvl="1"/>
            <a:r>
              <a:rPr lang="en-US"/>
              <a:t>系统初始化时，init 进程开始运行，init 进程自身会发出不同的事件，这些最初的事件会触发一些</a:t>
            </a:r>
            <a:r>
              <a:rPr lang="x-none" altLang="en-US"/>
              <a:t>Job</a:t>
            </a:r>
            <a:r>
              <a:rPr lang="en-US"/>
              <a:t>运行。每个</a:t>
            </a:r>
            <a:r>
              <a:rPr lang="x-none" altLang="en-US"/>
              <a:t>Job</a:t>
            </a:r>
            <a:r>
              <a:rPr lang="en-US"/>
              <a:t>运行过程中会释放不同的事件，这些事件又将触发新的</a:t>
            </a:r>
            <a:r>
              <a:rPr lang="x-none" altLang="en-US"/>
              <a:t>Job</a:t>
            </a:r>
            <a:r>
              <a:rPr lang="en-US"/>
              <a:t>运行。如此反复，直到整个系统正常运行起来。</a:t>
            </a:r>
            <a:endParaRPr lang="en-US"/>
          </a:p>
          <a:p>
            <a:r>
              <a:rPr lang="x-none" altLang="en-US"/>
              <a:t>Job</a:t>
            </a:r>
            <a:r>
              <a:rPr lang="en-US"/>
              <a:t>配置文件</a:t>
            </a:r>
            <a:r>
              <a:rPr lang="x-none" altLang="en-US"/>
              <a:t>: 工作配置文件存放在/etc/init 下面，是以.conf 作为文件后缀的文件。</a:t>
            </a:r>
            <a:endParaRPr lang="x-none" altLang="en-US"/>
          </a:p>
          <a:p>
            <a:r>
              <a:rPr lang="x-none" altLang="en-US"/>
              <a:t>UpStart 还可以用于管理用户会话的初始化。</a:t>
            </a:r>
            <a:endParaRPr lang="x-none" altLang="en-US"/>
          </a:p>
        </p:txBody>
      </p:sp>
      <p:pic>
        <p:nvPicPr>
          <p:cNvPr id="4" name="Picture 3"/>
          <p:cNvPicPr>
            <a:picLocks noChangeAspect="1"/>
          </p:cNvPicPr>
          <p:nvPr/>
        </p:nvPicPr>
        <p:blipFill>
          <a:blip r:embed="rId1"/>
          <a:stretch>
            <a:fillRect/>
          </a:stretch>
        </p:blipFill>
        <p:spPr>
          <a:xfrm>
            <a:off x="7688580" y="3241675"/>
            <a:ext cx="4123055" cy="3371215"/>
          </a:xfrm>
          <a:prstGeom prst="rect">
            <a:avLst/>
          </a:prstGeom>
        </p:spPr>
      </p:pic>
      <p:sp>
        <p:nvSpPr>
          <p:cNvPr id="5" name="Text Box 4"/>
          <p:cNvSpPr txBox="1"/>
          <p:nvPr/>
        </p:nvSpPr>
        <p:spPr>
          <a:xfrm>
            <a:off x="7602855" y="368935"/>
            <a:ext cx="4297045" cy="2540000"/>
          </a:xfrm>
          <a:prstGeom prst="rect">
            <a:avLst/>
          </a:prstGeom>
          <a:noFill/>
        </p:spPr>
        <p:txBody>
          <a:bodyPr wrap="square" rtlCol="0" anchor="t">
            <a:spAutoFit/>
          </a:bodyPr>
          <a:p>
            <a:r>
              <a:rPr lang="en-US" sz="1000">
                <a:solidFill>
                  <a:schemeClr val="tx1"/>
                </a:solidFill>
                <a:uFillTx/>
              </a:rPr>
              <a:t>系统上电后运行 GRUB 载入内核。内核执行硬件初始化和内核自身初始化。在内核初始化的最后，内核将启动 pid 为 1 的 init 进程，即 UpStart 进程。</a:t>
            </a:r>
            <a:endParaRPr lang="en-US" sz="1000">
              <a:solidFill>
                <a:schemeClr val="tx1"/>
              </a:solidFill>
              <a:uFillTx/>
            </a:endParaRPr>
          </a:p>
          <a:p>
            <a:endParaRPr lang="en-US" sz="1000">
              <a:solidFill>
                <a:schemeClr val="tx1"/>
              </a:solidFill>
              <a:uFillTx/>
            </a:endParaRPr>
          </a:p>
          <a:p>
            <a:r>
              <a:rPr lang="en-US" sz="1000">
                <a:solidFill>
                  <a:schemeClr val="tx1"/>
                </a:solidFill>
                <a:uFillTx/>
              </a:rPr>
              <a:t>Upstart 进程在执行了一些自身的初始化工作后，立即发出"startup"事件。上图中用红色方框加红色箭头表示事件，可以在左上方看到"startup"事件。</a:t>
            </a:r>
            <a:endParaRPr lang="en-US" sz="1000">
              <a:solidFill>
                <a:schemeClr val="tx1"/>
              </a:solidFill>
              <a:uFillTx/>
            </a:endParaRPr>
          </a:p>
          <a:p>
            <a:endParaRPr lang="en-US" sz="1000">
              <a:solidFill>
                <a:schemeClr val="tx1"/>
              </a:solidFill>
              <a:uFillTx/>
            </a:endParaRPr>
          </a:p>
          <a:p>
            <a:r>
              <a:rPr lang="en-US" sz="1000">
                <a:solidFill>
                  <a:schemeClr val="tx1"/>
                </a:solidFill>
                <a:uFillTx/>
              </a:rPr>
              <a:t>所有依赖于"startup"事件的工作被触发，其中最重要的是 mountall。mountall 任务负责挂载系统中需要使用的文件系统，完成相应工作后，mountall 任务会发出以下事件：local-filesystem，virtual-filesystem，all-swaps，</a:t>
            </a:r>
            <a:endParaRPr lang="en-US" sz="1000">
              <a:solidFill>
                <a:schemeClr val="tx1"/>
              </a:solidFill>
              <a:uFillTx/>
            </a:endParaRPr>
          </a:p>
          <a:p>
            <a:endParaRPr lang="en-US" sz="1000">
              <a:solidFill>
                <a:schemeClr val="tx1"/>
              </a:solidFill>
              <a:uFillTx/>
            </a:endParaRPr>
          </a:p>
          <a:p>
            <a:r>
              <a:rPr lang="en-US" sz="1000">
                <a:solidFill>
                  <a:schemeClr val="tx1"/>
                </a:solidFill>
                <a:uFillTx/>
              </a:rPr>
              <a:t>其中 virtual-filesystem 事件触发 udev 任务开始工作。任务 udev 触发 upstart-udev-bridge 的工作。Upstart-udev-bridge 会发出 net-device-up IFACE=lo 事件，表示本地回环 IP 网络已经准备就绪。同时，任务 mountall 继续执行，最终会发出 filesystem 事件。</a:t>
            </a:r>
            <a:endParaRPr lang="en-US" sz="1000">
              <a:solidFill>
                <a:schemeClr val="tx1"/>
              </a:solidFill>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645795"/>
          </a:xfrm>
        </p:spPr>
        <p:txBody>
          <a:bodyPr>
            <a:normAutofit fontScale="90000"/>
          </a:bodyPr>
          <a:p>
            <a:r>
              <a:rPr lang="en-US"/>
              <a:t>Systemd</a:t>
            </a:r>
            <a:endParaRPr lang="en-US"/>
          </a:p>
        </p:txBody>
      </p:sp>
      <p:sp>
        <p:nvSpPr>
          <p:cNvPr id="3" name="Content Placeholder 2"/>
          <p:cNvSpPr>
            <a:spLocks noGrp="1"/>
          </p:cNvSpPr>
          <p:nvPr>
            <p:ph idx="1"/>
          </p:nvPr>
        </p:nvSpPr>
        <p:spPr>
          <a:xfrm>
            <a:off x="838200" y="1056640"/>
            <a:ext cx="10515600" cy="5120640"/>
          </a:xfrm>
        </p:spPr>
        <p:txBody>
          <a:bodyPr/>
          <a:p>
            <a:r>
              <a:rPr lang="en-US"/>
              <a:t>Systemd 提供了比 UpStart 更激进的并行启动能力，采用了 socket / D-Bus activation 等技术启动服务。</a:t>
            </a:r>
            <a:endParaRPr lang="en-US"/>
          </a:p>
          <a:p>
            <a:r>
              <a:rPr lang="en-US"/>
              <a:t>Systemd 采用 Linux 的 Cgroup 特性跟踪和管理进程的生命周期</a:t>
            </a:r>
            <a:endParaRPr lang="en-US"/>
          </a:p>
          <a:p>
            <a:r>
              <a:rPr lang="en-US"/>
              <a:t>Systemd 的基本概念</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p>
        </p:txBody>
      </p:sp>
      <p:sp>
        <p:nvSpPr>
          <p:cNvPr id="3" name="内容占位符 2"/>
          <p:cNvSpPr>
            <a:spLocks noGrp="1"/>
          </p:cNvSpPr>
          <p:nvPr>
            <p:ph idx="1"/>
          </p:nvPr>
        </p:nvSpPr>
        <p:spPr>
          <a:xfrm>
            <a:off x="838200" y="1060450"/>
            <a:ext cx="10515600" cy="5683250"/>
          </a:xfrm>
        </p:spPr>
        <p:txBody>
          <a:bodyPr>
            <a:normAutofit fontScale="77500" lnSpcReduction="2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endParaRPr lang="en-US" altLang="zh-CN" sz="1600"/>
          </a:p>
          <a:p>
            <a:pPr fontAlgn="auto">
              <a:lnSpc>
                <a:spcPct val="150000"/>
              </a:lnSpc>
            </a:pPr>
            <a:r>
              <a:rPr lang="en-US" altLang="zh-CN" sz="1600"/>
              <a:t>The Portage system consists of</a:t>
            </a:r>
            <a:r>
              <a:rPr lang="x-none" altLang="en-US" sz="1600"/>
              <a:t>:</a:t>
            </a:r>
            <a:endParaRPr lang="x-none" altLang="en-US" sz="1600"/>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sz="1600"/>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endParaRPr lang="x-none" altLang="en-US" sz="1600"/>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endParaRPr lang="x-none" altLang="en-US" sz="1600"/>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endParaRPr lang="x-none" altLang="en-US" sz="1600"/>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endParaRPr lang="x-none" altLang="en-US" sz="1600"/>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endParaRPr lang="x-none" altLang="en-US" sz="1600"/>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endParaRPr lang="x-none" altLang="en-US" sz="1600"/>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endParaRPr lang="x-none" altLang="en-US" sz="1600"/>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endParaRPr lang="x-none" altLang="en-US" sz="1600" b="1">
              <a:solidFill>
                <a:srgbClr val="FF0000"/>
              </a:solidFill>
            </a:endParaRP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p>
        </p:txBody>
      </p:sp>
      <p:sp>
        <p:nvSpPr>
          <p:cNvPr id="3" name="内容占位符 2"/>
          <p:cNvSpPr>
            <a:spLocks noGrp="1"/>
          </p:cNvSpPr>
          <p:nvPr>
            <p:ph idx="1"/>
          </p:nvPr>
        </p:nvSpPr>
        <p:spPr>
          <a:xfrm>
            <a:off x="838200" y="1494790"/>
            <a:ext cx="10515600" cy="5088255"/>
          </a:xfrm>
        </p:spPr>
        <p:txBody>
          <a:bodyPr>
            <a:normAutofit fontScale="85000" lnSpcReduction="2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p>
        </p:txBody>
      </p:sp>
      <p:sp>
        <p:nvSpPr>
          <p:cNvPr id="3" name="Content Placeholder 2"/>
          <p:cNvSpPr>
            <a:spLocks noGrp="1"/>
          </p:cNvSpPr>
          <p:nvPr>
            <p:ph idx="1"/>
          </p:nvPr>
        </p:nvSpPr>
        <p:spPr/>
        <p:txBody>
          <a:bodyPr>
            <a:normAutofit fontScale="70000"/>
          </a:bodyPr>
          <a:lstStyle/>
          <a:p>
            <a:pPr fontAlgn="auto">
              <a:lnSpc>
                <a:spcPct val="150000"/>
              </a:lnSpc>
            </a:pPr>
            <a:r>
              <a:rPr lang="en-US" dirty="0" err="1"/>
              <a:t>什麼是</a:t>
            </a:r>
            <a:r>
              <a:rPr lang="en-US" dirty="0"/>
              <a:t> ME？</a:t>
            </a:r>
            <a:endParaRPr lang="en-US" dirty="0"/>
          </a:p>
          <a:p>
            <a:pPr lvl="1" fontAlgn="auto">
              <a:lnSpc>
                <a:spcPct val="150000"/>
              </a:lnSpc>
            </a:pPr>
            <a:r>
              <a:rPr lang="en-US" dirty="0"/>
              <a:t>Intel ME 是 Intel Management Engine </a:t>
            </a:r>
            <a:r>
              <a:rPr lang="en-US" dirty="0" err="1"/>
              <a:t>的簡稱</a:t>
            </a:r>
            <a:r>
              <a:rPr lang="en-US" dirty="0"/>
              <a:t>。</a:t>
            </a:r>
            <a:endParaRPr lang="en-US" dirty="0"/>
          </a:p>
          <a:p>
            <a:pPr lvl="1" fontAlgn="auto">
              <a:lnSpc>
                <a:spcPct val="150000"/>
              </a:lnSpc>
            </a:pPr>
            <a:r>
              <a:rPr lang="en-US" dirty="0"/>
              <a:t>Intel ME </a:t>
            </a:r>
            <a:r>
              <a:rPr lang="en-US" dirty="0" err="1"/>
              <a:t>是一個擁有從底層控制硬件能力的、獨立與處理器和操作系統的框架，它對於操作系統也是隱形的。簡單點說就是擁有極高的權限。其中</a:t>
            </a:r>
            <a:r>
              <a:rPr lang="en-US" dirty="0"/>
              <a:t> Intel Active Management </a:t>
            </a:r>
            <a:r>
              <a:rPr lang="en-US" dirty="0" err="1"/>
              <a:t>Technology（英特爾主動管理技術）是運行與</a:t>
            </a:r>
            <a:r>
              <a:rPr lang="en-US" dirty="0"/>
              <a:t> ME </a:t>
            </a:r>
            <a:r>
              <a:rPr lang="en-US" dirty="0" err="1"/>
              <a:t>框架上的應用的一個例子</a:t>
            </a:r>
            <a:r>
              <a:rPr lang="en-US" dirty="0"/>
              <a:t>。</a:t>
            </a:r>
            <a:endParaRPr lang="en-US" dirty="0"/>
          </a:p>
          <a:p>
            <a:pPr lvl="1" fontAlgn="auto">
              <a:lnSpc>
                <a:spcPct val="150000"/>
              </a:lnSpc>
            </a:pPr>
            <a:r>
              <a:rPr lang="en-US" dirty="0"/>
              <a:t>Intel ME </a:t>
            </a:r>
            <a:r>
              <a:rPr lang="en-US" dirty="0" err="1"/>
              <a:t>被搭載在幾乎所有的</a:t>
            </a:r>
            <a:r>
              <a:rPr lang="en-US" dirty="0"/>
              <a:t> 2006 </a:t>
            </a:r>
            <a:r>
              <a:rPr lang="en-US" dirty="0" err="1"/>
              <a:t>年之後上市出售的</a:t>
            </a:r>
            <a:r>
              <a:rPr lang="en-US" dirty="0"/>
              <a:t> intel </a:t>
            </a:r>
            <a:r>
              <a:rPr lang="en-US" dirty="0" err="1"/>
              <a:t>平臺上。硬件部分整合在</a:t>
            </a:r>
            <a:r>
              <a:rPr lang="en-US" dirty="0"/>
              <a:t> CPU </a:t>
            </a:r>
            <a:r>
              <a:rPr lang="en-US" dirty="0" err="1"/>
              <a:t>或是主板芯片組內；軟件（固件）部分一般與</a:t>
            </a:r>
            <a:r>
              <a:rPr lang="en-US" dirty="0"/>
              <a:t> BIOS </a:t>
            </a:r>
            <a:r>
              <a:rPr lang="en-US" dirty="0" err="1"/>
              <a:t>共存在一個</a:t>
            </a:r>
            <a:r>
              <a:rPr lang="en-US" dirty="0"/>
              <a:t> ROM </a:t>
            </a:r>
            <a:r>
              <a:rPr lang="en-US" dirty="0" err="1"/>
              <a:t>芯片中（如果把</a:t>
            </a:r>
            <a:r>
              <a:rPr lang="en-US" dirty="0"/>
              <a:t> ROM </a:t>
            </a:r>
            <a:r>
              <a:rPr lang="en-US" dirty="0" err="1"/>
              <a:t>的內容提取出來的話，會發現</a:t>
            </a:r>
            <a:r>
              <a:rPr lang="en-US" dirty="0"/>
              <a:t> ME </a:t>
            </a:r>
            <a:r>
              <a:rPr lang="en-US" dirty="0" err="1"/>
              <a:t>固件往往比</a:t>
            </a:r>
            <a:r>
              <a:rPr lang="en-US" dirty="0"/>
              <a:t> BIOS </a:t>
            </a:r>
            <a:r>
              <a:rPr lang="en-US" dirty="0" err="1"/>
              <a:t>本身以及</a:t>
            </a:r>
            <a:r>
              <a:rPr lang="en-US" dirty="0"/>
              <a:t> GBE </a:t>
            </a:r>
            <a:r>
              <a:rPr lang="en-US" dirty="0" err="1"/>
              <a:t>固件加在一起還大</a:t>
            </a:r>
            <a:r>
              <a:rPr lang="en-US" dirty="0"/>
              <a:t>）。</a:t>
            </a:r>
            <a:endParaRPr lang="en-US" dirty="0"/>
          </a:p>
          <a:p>
            <a:pPr lvl="1" fontAlgn="auto">
              <a:lnSpc>
                <a:spcPct val="150000"/>
              </a:lnSpc>
            </a:pPr>
            <a:r>
              <a:rPr lang="en-US" dirty="0"/>
              <a:t>在 Linux </a:t>
            </a:r>
            <a:r>
              <a:rPr lang="en-US" dirty="0" err="1"/>
              <a:t>平臺上可以使用</a:t>
            </a:r>
            <a:r>
              <a:rPr lang="en-US" dirty="0"/>
              <a:t> </a:t>
            </a:r>
            <a:r>
              <a:rPr lang="en-US" dirty="0" err="1"/>
              <a:t>intelmetool</a:t>
            </a:r>
            <a:r>
              <a:rPr lang="en-US" dirty="0"/>
              <a:t> </a:t>
            </a:r>
            <a:r>
              <a:rPr lang="en-US" dirty="0" err="1"/>
              <a:t>來查看</a:t>
            </a:r>
            <a:r>
              <a:rPr lang="en-US" dirty="0"/>
              <a:t> ME </a:t>
            </a:r>
            <a:r>
              <a:rPr lang="en-US" dirty="0" err="1"/>
              <a:t>的狀態</a:t>
            </a:r>
            <a:r>
              <a:rPr lang="en-US"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p>
        </p:txBody>
      </p:sp>
      <p:sp>
        <p:nvSpPr>
          <p:cNvPr id="3" name="Content Placeholder 2"/>
          <p:cNvSpPr>
            <a:spLocks noGrp="1"/>
          </p:cNvSpPr>
          <p:nvPr>
            <p:ph idx="1"/>
          </p:nvPr>
        </p:nvSpPr>
        <p:spPr>
          <a:xfrm>
            <a:off x="323850" y="1071245"/>
            <a:ext cx="6386830" cy="5619750"/>
          </a:xfrm>
        </p:spPr>
        <p:txBody>
          <a:bodyPr>
            <a:normAutofit fontScale="90000" lnSpcReduction="20000"/>
          </a:bodyPr>
          <a:lstStyle/>
          <a:p>
            <a:pPr fontAlgn="auto">
              <a:lnSpc>
                <a:spcPct val="150000"/>
              </a:lnSpc>
            </a:pPr>
            <a:r>
              <a:rPr lang="en-US" sz="1400" dirty="0" err="1">
                <a:solidFill>
                  <a:schemeClr val="tx1"/>
                </a:solidFill>
                <a:uFillTx/>
              </a:rPr>
              <a:t>編譯</a:t>
            </a:r>
            <a:r>
              <a:rPr lang="en-US" sz="1400" dirty="0">
                <a:solidFill>
                  <a:schemeClr val="tx1"/>
                </a:solidFill>
                <a:uFillTx/>
              </a:rPr>
              <a:t> </a:t>
            </a:r>
            <a:r>
              <a:rPr lang="en-US" sz="1400" dirty="0" err="1">
                <a:solidFill>
                  <a:schemeClr val="tx1"/>
                </a:solidFill>
                <a:uFillTx/>
              </a:rPr>
              <a:t>coreboot</a:t>
            </a:r>
            <a:r>
              <a:rPr lang="en-US" sz="1400" dirty="0">
                <a:solidFill>
                  <a:schemeClr val="tx1"/>
                </a:solidFill>
                <a:uFillTx/>
              </a:rPr>
              <a:t> </a:t>
            </a:r>
            <a:r>
              <a:rPr lang="en-US" sz="1400" dirty="0" err="1">
                <a:solidFill>
                  <a:schemeClr val="tx1"/>
                </a:solidFill>
                <a:uFillTx/>
              </a:rPr>
              <a:t>的依賴裝好</a:t>
            </a:r>
            <a:r>
              <a:rPr lang="x-none" altLang="en-US" sz="1400" dirty="0">
                <a:solidFill>
                  <a:schemeClr val="tx1"/>
                </a:solidFill>
                <a:uFillTx/>
              </a:rPr>
              <a:t>,gcc,gnat,bison,flex,ncurses,wget,zlib</a:t>
            </a:r>
            <a:endParaRPr lang="x-none" altLang="en-US" sz="1400" dirty="0">
              <a:solidFill>
                <a:schemeClr val="tx1"/>
              </a:solidFill>
              <a:uFillTx/>
            </a:endParaRPr>
          </a:p>
          <a:p>
            <a:pPr fontAlgn="auto">
              <a:lnSpc>
                <a:spcPct val="150000"/>
              </a:lnSpc>
            </a:pPr>
            <a:r>
              <a:rPr lang="x-none" altLang="en-US" sz="1400" dirty="0">
                <a:solidFill>
                  <a:schemeClr val="tx1"/>
                </a:solidFill>
                <a:uFillTx/>
              </a:rPr>
              <a:t>coreboot 的源碼拖下來:</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git clone https://review.coreboot.org/coreboot.git </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cd coreboot &amp;&amp; git submodule update --init --checkout /* Current coreboot contains 3rdparty/vboot &amp; fsp */</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git clone https://review.coreboot.org/flashrom.git</a:t>
            </a:r>
            <a:endParaRPr lang="x-none" altLang="en-US" sz="1400" dirty="0">
              <a:solidFill>
                <a:schemeClr val="tx1"/>
              </a:solidFill>
              <a:uFillTx/>
            </a:endParaRPr>
          </a:p>
          <a:p>
            <a:pPr fontAlgn="auto">
              <a:lnSpc>
                <a:spcPct val="150000"/>
              </a:lnSpc>
            </a:pPr>
            <a:r>
              <a:rPr lang="x-none" altLang="en-US" sz="1400" dirty="0">
                <a:solidFill>
                  <a:schemeClr val="tx1"/>
                </a:solidFill>
                <a:uFillTx/>
              </a:rPr>
              <a:t>進入 coreboot 的源碼目錄裏，準備好工具鏈等等：</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make crossgcc-i386 (or crossgcc-x64) CPUS=4 # 這裏只需要給 X220 用，所以準備 i386/x86_64 的工具鏈就足夠了</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a:t>
            </a:r>
            <a:r>
              <a:rPr lang="x-none" altLang="en-US" sz="1400" b="1" dirty="0">
                <a:solidFill>
                  <a:schemeClr val="tx1"/>
                </a:solidFill>
                <a:uFillTx/>
              </a:rPr>
              <a:t>cp 3rdparty/blobs/files/configs/config-tglrvp .config</a:t>
            </a:r>
            <a:endParaRPr lang="x-none" altLang="en-US" sz="1400" b="1" dirty="0">
              <a:solidFill>
                <a:schemeClr val="tx1"/>
              </a:solidFill>
              <a:uFillTx/>
            </a:endParaRPr>
          </a:p>
          <a:p>
            <a:pPr lvl="1" fontAlgn="auto">
              <a:lnSpc>
                <a:spcPct val="150000"/>
              </a:lnSpc>
            </a:pPr>
            <a:r>
              <a:rPr lang="x-none" altLang="en-US" sz="1400" dirty="0">
                <a:solidFill>
                  <a:schemeClr val="tx1"/>
                </a:solidFill>
                <a:uFillTx/>
              </a:rPr>
              <a:t>$ make olddefconfig /* or menuconfig */</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make -j$(nproc)</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make iasl # 準備 iASL 編譯器</a:t>
            </a:r>
            <a:endParaRPr lang="x-none" altLang="en-US" sz="1400" dirty="0">
              <a:solidFill>
                <a:schemeClr val="tx1"/>
              </a:solidFill>
              <a:uFillTx/>
            </a:endParaRPr>
          </a:p>
          <a:p>
            <a:pPr fontAlgn="auto">
              <a:lnSpc>
                <a:spcPct val="150000"/>
              </a:lnSpc>
            </a:pPr>
            <a:r>
              <a:rPr lang="x-none" altLang="en-US" sz="1400" dirty="0">
                <a:solidFill>
                  <a:schemeClr val="tx1"/>
                </a:solidFill>
                <a:uFillTx/>
              </a:rPr>
              <a:t>用 flashrom 把現有的固件 Dump 出來：</a:t>
            </a:r>
            <a:endParaRPr lang="x-none" altLang="en-US" sz="1400" dirty="0">
              <a:solidFill>
                <a:schemeClr val="tx1"/>
              </a:solidFill>
              <a:uFillTx/>
            </a:endParaRPr>
          </a:p>
          <a:p>
            <a:pPr lvl="1" fontAlgn="auto">
              <a:lnSpc>
                <a:spcPct val="150000"/>
              </a:lnSpc>
            </a:pPr>
            <a:r>
              <a:rPr lang="x-none" altLang="en-US" sz="1400" dirty="0">
                <a:solidFill>
                  <a:schemeClr val="tx1"/>
                </a:solidFill>
                <a:uFillTx/>
              </a:rPr>
              <a:t>$ sudo flashrom -p internal:laptop=force_I_want_a_brick -c MX25L6405D -r dump.rom # 這裏舉例用的是 internal flash 的命令，如果用編程器的話需要根據編程器進行修改。</a:t>
            </a:r>
            <a:endParaRPr lang="x-none" altLang="en-US" sz="1400" dirty="0">
              <a:solidFill>
                <a:schemeClr val="tx1"/>
              </a:solidFill>
              <a:uFillTx/>
            </a:endParaRPr>
          </a:p>
        </p:txBody>
      </p:sp>
      <p:sp>
        <p:nvSpPr>
          <p:cNvPr id="4" name="Text Box 3"/>
          <p:cNvSpPr txBox="1"/>
          <p:nvPr/>
        </p:nvSpPr>
        <p:spPr>
          <a:xfrm>
            <a:off x="7232015" y="3976370"/>
            <a:ext cx="4843145" cy="2115185"/>
          </a:xfrm>
          <a:prstGeom prst="rect">
            <a:avLst/>
          </a:prstGeom>
          <a:noFill/>
        </p:spPr>
        <p:txBody>
          <a:bodyPr wrap="square" rtlCol="0">
            <a:spAutoFit/>
          </a:bodyPr>
          <a:p>
            <a:pPr marL="285750" indent="-285750" algn="l">
              <a:buFont typeface="Arial" charset="0"/>
              <a:buChar char="•"/>
            </a:pPr>
            <a:r>
              <a:rPr lang="en-US" sz="1200"/>
              <a:t>進入 coreboot 源碼目錄的 util/ifdtool 目錄下並編譯它：</a:t>
            </a:r>
            <a:endParaRPr lang="en-US" sz="1200"/>
          </a:p>
          <a:p>
            <a:pPr marL="285750" indent="-285750" algn="l">
              <a:buFont typeface="Arial" charset="0"/>
              <a:buChar char="•"/>
            </a:pPr>
            <a:r>
              <a:rPr lang="en-US" sz="1200"/>
              <a:t>$ cd util/ifdtool &amp;&amp; make</a:t>
            </a:r>
            <a:endParaRPr lang="en-US" sz="1200"/>
          </a:p>
          <a:p>
            <a:pPr marL="285750" indent="-285750" algn="l">
              <a:buFont typeface="Arial" charset="0"/>
              <a:buChar char="•"/>
            </a:pPr>
            <a:r>
              <a:rPr lang="en-US" sz="1200"/>
              <a:t>使用 ifdtool 解鎖固件描述（firmware descriptor）和 ME 區域。</a:t>
            </a:r>
            <a:endParaRPr lang="en-US" sz="1200"/>
          </a:p>
          <a:p>
            <a:pPr marL="285750" indent="-285750" algn="l">
              <a:buFont typeface="Arial" charset="0"/>
              <a:buChar char="•"/>
            </a:pPr>
            <a:r>
              <a:rPr lang="en-US" sz="1200"/>
              <a:t>$ ifdtool -u dump.rom # 把文件名改成自己的, ifdtool 會創建一個新的 dump.rom.new，接下來的步驟要用它。</a:t>
            </a:r>
            <a:endParaRPr lang="en-US" sz="1200"/>
          </a:p>
          <a:p>
            <a:pPr marL="285750" indent="-285750" algn="l">
              <a:buFont typeface="Arial" charset="0"/>
              <a:buChar char="•"/>
            </a:pPr>
            <a:r>
              <a:rPr lang="en-US" sz="1200"/>
              <a:t>想幹掉 ME 的話現在拿去過一邊 me_cleaner 應該就可以刷回去了。</a:t>
            </a:r>
            <a:endParaRPr lang="en-US" sz="1200"/>
          </a:p>
          <a:p>
            <a:pPr marL="285750" indent="-285750" algn="l">
              <a:buFont typeface="Arial" charset="0"/>
              <a:buChar char="•"/>
            </a:pPr>
            <a:r>
              <a:rPr lang="en-US" sz="1200"/>
              <a:t>$ me_claner.py dump.rom.new # 換成你自己的文件名</a:t>
            </a:r>
            <a:endParaRPr lang="en-US" sz="1200"/>
          </a:p>
          <a:p>
            <a:pPr marL="285750" indent="-285750" algn="l">
              <a:buFont typeface="Arial" charset="0"/>
              <a:buChar char="•"/>
            </a:pPr>
            <a:r>
              <a:rPr lang="en-US" sz="1200"/>
              <a:t>進入 flashrom 源碼目錄下的 util/ich_descriptors_tool 目錄並編譯 ich_descriptors_tool</a:t>
            </a:r>
            <a:endParaRPr lang="en-US" sz="1200"/>
          </a:p>
          <a:p>
            <a:pPr marL="285750" indent="-285750" algn="l">
              <a:buFont typeface="Arial" charset="0"/>
              <a:buChar char="•"/>
            </a:pPr>
            <a:r>
              <a:rPr lang="en-US" sz="1200"/>
              <a:t>$ cd util/ich_descriptors_tool &amp;&amp; make</a:t>
            </a:r>
            <a:endParaRPr lang="en-US" sz="12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fontScale="80000"/>
          </a:bodyPr>
          <a:lstStyle/>
          <a:p>
            <a:pPr fontAlgn="auto">
              <a:lnSpc>
                <a:spcPct val="150000"/>
              </a:lnSpc>
            </a:pPr>
            <a:r>
              <a:t>然後用它來提取文件：</a:t>
            </a:r>
          </a:p>
          <a:p>
            <a:pPr lvl="1" fontAlgn="auto">
              <a:lnSpc>
                <a:spcPct val="150000"/>
              </a:lnSpc>
            </a:pPr>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fontAlgn="auto">
              <a:lnSpc>
                <a:spcPct val="150000"/>
              </a:lnSpc>
            </a:pPr>
            <a:r>
              <a:rPr lang="x-none" altLang="en-US"/>
              <a:t>然後我們可以把這些文件複製到 coreboot 源碼目錄的 3rdparty/blobs 目錄的對應位置裏（這是爲了之後配置起來方便點）。</a:t>
            </a:r>
            <a:endParaRPr lang="x-none" altLang="en-US"/>
          </a:p>
          <a:p>
            <a:pPr lvl="1" fontAlgn="auto">
              <a:lnSpc>
                <a:spcPct val="150000"/>
              </a:lnSpc>
            </a:pPr>
            <a:r>
              <a:rPr lang="x-none" altLang="en-US"/>
              <a:t>$ cp dump.rom.new.Descriptor.bin ~/coreboot/3rdparty/blobs/mainboard/lenovo/x220/descriptor.bin</a:t>
            </a:r>
            <a:endParaRPr lang="x-none" altLang="en-US"/>
          </a:p>
          <a:p>
            <a:pPr lvl="1" fontAlgn="auto">
              <a:lnSpc>
                <a:spcPct val="150000"/>
              </a:lnSpc>
            </a:pPr>
            <a:r>
              <a:rPr lang="x-none" altLang="en-US"/>
              <a:t>$ cp dump.rom.new.ME.bin ~/coreboot/3rdparty/blobs/mainboard/lenovo/x220/me.bin</a:t>
            </a:r>
            <a:endParaRPr lang="x-none" altLang="en-US"/>
          </a:p>
          <a:p>
            <a:pPr lvl="1" fontAlgn="auto">
              <a:lnSpc>
                <a:spcPct val="150000"/>
              </a:lnSpc>
            </a:pPr>
            <a:r>
              <a:rPr lang="x-none" altLang="en-US"/>
              <a:t>$ cp dump.rom.new.GBE.bin ~/coreboot/3rdparty/blobs/mainboard/lenovo/x220/gbe.bin</a:t>
            </a:r>
            <a:endParaRPr lang="x-none"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p>
        </p:txBody>
      </p:sp>
      <p:sp>
        <p:nvSpPr>
          <p:cNvPr id="3" name="Content Placeholder 2"/>
          <p:cNvSpPr>
            <a:spLocks noGrp="1"/>
          </p:cNvSpPr>
          <p:nvPr>
            <p:ph idx="1"/>
          </p:nvPr>
        </p:nvSpPr>
        <p:spPr>
          <a:xfrm>
            <a:off x="839470" y="1151255"/>
            <a:ext cx="6348095" cy="5619750"/>
          </a:xfrm>
        </p:spPr>
        <p:txBody>
          <a:bodyPr>
            <a:normAutofit fontScale="57500"/>
          </a:bodyPr>
          <a:lstStyle/>
          <a:p>
            <a:pPr lvl="0" fontAlgn="auto">
              <a:lnSpc>
                <a:spcPct val="150000"/>
              </a:lnSpc>
            </a:pPr>
            <a:r>
              <a:rPr lang="x-none" altLang="en-US"/>
              <a:t>接下來就是配置 coreboot, 回到 coreboot 的源碼目錄下執行 make menuconfig 開始配置。</a:t>
            </a:r>
            <a:endParaRPr lang="x-none" altLang="en-US"/>
          </a:p>
          <a:p>
            <a:pPr lvl="0" fontAlgn="auto">
              <a:lnSpc>
                <a:spcPct val="150000"/>
              </a:lnSpc>
            </a:pPr>
            <a:r>
              <a:rPr lang="x-none" altLang="en-US"/>
              <a:t>進入第一個 General setup，</a:t>
            </a:r>
            <a:endParaRPr lang="x-none" altLang="en-US"/>
          </a:p>
          <a:p>
            <a:pPr lvl="1" fontAlgn="auto">
              <a:lnSpc>
                <a:spcPct val="150000"/>
              </a:lnSpc>
            </a:pPr>
            <a:r>
              <a:rPr lang="x-none" altLang="en-US"/>
              <a:t>[*] Generate flashmap descriptor parser using flex and bison</a:t>
            </a:r>
            <a:endParaRPr lang="x-none" altLang="en-US"/>
          </a:p>
          <a:p>
            <a:pPr lvl="1" fontAlgn="auto">
              <a:lnSpc>
                <a:spcPct val="150000"/>
              </a:lnSpc>
            </a:pPr>
            <a:r>
              <a:rPr lang="x-none" altLang="en-US"/>
              <a:t>[*] Generate SCONFIG &amp; BLOBTOOL parser using flex and bison</a:t>
            </a:r>
            <a:endParaRPr lang="x-none" altLang="en-US"/>
          </a:p>
          <a:p>
            <a:pPr lvl="1" fontAlgn="auto">
              <a:lnSpc>
                <a:spcPct val="150000"/>
              </a:lnSpc>
            </a:pPr>
            <a:r>
              <a:rPr lang="x-none" altLang="en-US"/>
              <a:t>[*] Use CMOS for configuration values</a:t>
            </a:r>
            <a:endParaRPr lang="x-none" altLang="en-US"/>
          </a:p>
          <a:p>
            <a:pPr lvl="1" fontAlgn="auto">
              <a:lnSpc>
                <a:spcPct val="150000"/>
              </a:lnSpc>
            </a:pPr>
            <a:r>
              <a:rPr lang="x-none" altLang="en-US"/>
              <a:t>[*] Compress ramstage with LZMA</a:t>
            </a:r>
            <a:endParaRPr lang="x-none" altLang="en-US"/>
          </a:p>
          <a:p>
            <a:pPr lvl="1" fontAlgn="auto">
              <a:lnSpc>
                <a:spcPct val="150000"/>
              </a:lnSpc>
            </a:pPr>
            <a:r>
              <a:rPr lang="x-none" altLang="en-US"/>
              <a:t>[*] Include the coreboot .config file into the ROM image</a:t>
            </a:r>
            <a:endParaRPr lang="x-none" altLang="en-US"/>
          </a:p>
          <a:p>
            <a:pPr lvl="1" fontAlgn="auto">
              <a:lnSpc>
                <a:spcPct val="150000"/>
              </a:lnSpc>
            </a:pPr>
            <a:r>
              <a:rPr lang="x-none" altLang="en-US"/>
              <a:t>[*] Create a table of timestamps collected during boot</a:t>
            </a:r>
            <a:endParaRPr lang="x-none" altLang="en-US"/>
          </a:p>
          <a:p>
            <a:pPr lvl="1" fontAlgn="auto">
              <a:lnSpc>
                <a:spcPct val="150000"/>
              </a:lnSpc>
            </a:pPr>
            <a:r>
              <a:rPr lang="x-none" altLang="en-US"/>
              <a:t>[*] Allow use of binary-only repository # 這條一定要打開</a:t>
            </a:r>
            <a:endParaRPr lang="x-none" altLang="en-US"/>
          </a:p>
          <a:p>
            <a:pPr lvl="1" fontAlgn="auto">
              <a:lnSpc>
                <a:spcPct val="150000"/>
              </a:lnSpc>
            </a:pPr>
            <a:r>
              <a:rPr lang="x-none" altLang="en-US"/>
              <a:t>-*- Build the ramstage to be relocatable in 32-bit address space.</a:t>
            </a:r>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32500" lnSpcReduction="20000"/>
          </a:bodyPr>
          <a:lstStyle/>
          <a:p>
            <a:pPr lvl="0" fontAlgn="auto">
              <a:lnSpc>
                <a:spcPct val="150000"/>
              </a:lnSpc>
            </a:pPr>
            <a:r>
              <a:rPr lang="x-none" altLang="en-US"/>
              <a:t>之後是 Mainboard，</a:t>
            </a:r>
            <a:endParaRPr lang="x-none" altLang="en-US"/>
          </a:p>
          <a:p>
            <a:pPr lvl="1" fontAlgn="auto">
              <a:lnSpc>
                <a:spcPct val="150000"/>
              </a:lnSpc>
            </a:pPr>
            <a:r>
              <a:rPr lang="x-none" altLang="en-US"/>
              <a:t>    *** Important: Run 'make distclean' before switching boards ***                                                                                                           </a:t>
            </a:r>
            <a:endParaRPr lang="x-none" altLang="en-US"/>
          </a:p>
          <a:p>
            <a:pPr lvl="1" fontAlgn="auto">
              <a:lnSpc>
                <a:spcPct val="150000"/>
              </a:lnSpc>
            </a:pPr>
            <a:r>
              <a:rPr lang="x-none" altLang="en-US"/>
              <a:t>    Mainboard vendor (Lenovo)  ---&gt; # 選聯想</a:t>
            </a:r>
            <a:endParaRPr lang="x-none" altLang="en-US"/>
          </a:p>
          <a:p>
            <a:pPr lvl="1" fontAlgn="auto">
              <a:lnSpc>
                <a:spcPct val="150000"/>
              </a:lnSpc>
            </a:pPr>
            <a:r>
              <a:rPr lang="x-none" altLang="en-US"/>
              <a:t>    Mainboard model (ThinkPad X220)  ---&gt; # 當然是 X220 啦</a:t>
            </a:r>
            <a:endParaRPr lang="x-none" altLang="en-US"/>
          </a:p>
          <a:p>
            <a:pPr lvl="1" fontAlgn="auto">
              <a:lnSpc>
                <a:spcPct val="150000"/>
              </a:lnSpc>
            </a:pPr>
            <a:r>
              <a:rPr lang="x-none" altLang="en-US"/>
              <a:t>    ROM chip size (8192 KB (8 MB))  ---&gt; # 除非你魔改過，不然不用改</a:t>
            </a:r>
            <a:endParaRPr lang="x-none" altLang="en-US"/>
          </a:p>
          <a:p>
            <a:pPr lvl="1" fontAlgn="auto">
              <a:lnSpc>
                <a:spcPct val="150000"/>
              </a:lnSpc>
            </a:pPr>
            <a:r>
              <a:rPr lang="x-none" altLang="en-US"/>
              <a:t>(0x100000) Size of CBFS filesystem in ROM</a:t>
            </a:r>
            <a:endParaRPr lang="x-none" altLang="en-US"/>
          </a:p>
          <a:p>
            <a:pPr lvl="1" fontAlgn="auto">
              <a:lnSpc>
                <a:spcPct val="150000"/>
              </a:lnSpc>
            </a:pPr>
            <a:r>
              <a:rPr lang="x-none" altLang="en-US"/>
              <a:t>()  fmap description file in fmd format</a:t>
            </a:r>
            <a:endParaRPr lang="x-none" altLang="en-US"/>
          </a:p>
          <a:p>
            <a:pPr lvl="0" fontAlgn="auto">
              <a:lnSpc>
                <a:spcPct val="150000"/>
              </a:lnSpc>
            </a:pPr>
            <a:r>
              <a:rPr lang="x-none" altLang="en-US"/>
              <a:t>然後 Chipset：</a:t>
            </a:r>
            <a:endParaRPr lang="x-none" altLang="en-US"/>
          </a:p>
          <a:p>
            <a:pPr lvl="1" fontAlgn="auto">
              <a:lnSpc>
                <a:spcPct val="150000"/>
              </a:lnSpc>
            </a:pPr>
            <a:r>
              <a:rPr lang="x-none" altLang="en-US"/>
              <a:t>[*] Enable VMX for virtualization</a:t>
            </a:r>
            <a:endParaRPr lang="x-none" altLang="en-US"/>
          </a:p>
          <a:p>
            <a:pPr lvl="1" fontAlgn="auto">
              <a:lnSpc>
                <a:spcPct val="150000"/>
              </a:lnSpc>
            </a:pPr>
            <a:r>
              <a:rPr lang="x-none" altLang="en-US"/>
              <a:t>[*]   Set lock bit after configuring VMX</a:t>
            </a:r>
            <a:endParaRPr lang="x-none" altLang="en-US"/>
          </a:p>
          <a:p>
            <a:pPr lvl="1" fontAlgn="auto">
              <a:lnSpc>
                <a:spcPct val="150000"/>
              </a:lnSpc>
            </a:pPr>
            <a:r>
              <a:rPr lang="x-none" altLang="en-US"/>
              <a:t>-*- Use native raminit</a:t>
            </a:r>
            <a:endParaRPr lang="x-none" altLang="en-US"/>
          </a:p>
          <a:p>
            <a:pPr lvl="1" fontAlgn="auto">
              <a:lnSpc>
                <a:spcPct val="150000"/>
              </a:lnSpc>
            </a:pPr>
            <a:r>
              <a:rPr lang="x-none" altLang="en-US"/>
              <a:t>[*] Beep on fatal error</a:t>
            </a:r>
            <a:endParaRPr lang="x-none" altLang="en-US"/>
          </a:p>
          <a:p>
            <a:pPr lvl="1" fontAlgn="auto">
              <a:lnSpc>
                <a:spcPct val="150000"/>
              </a:lnSpc>
            </a:pPr>
            <a:r>
              <a:rPr lang="x-none" altLang="en-US"/>
              <a:t>[*] Flash LEDs on fatal error</a:t>
            </a:r>
            <a:endParaRPr lang="x-none" altLang="en-US"/>
          </a:p>
          <a:p>
            <a:pPr lvl="1" fontAlgn="auto">
              <a:lnSpc>
                <a:spcPct val="150000"/>
              </a:lnSpc>
            </a:pPr>
            <a:r>
              <a:rPr lang="x-none" altLang="en-US"/>
              <a:t>[*] Support bluetooth on wifi cards</a:t>
            </a:r>
            <a:endParaRPr lang="x-none" altLang="en-US"/>
          </a:p>
          <a:p>
            <a:pPr lvl="1" fontAlgn="auto">
              <a:lnSpc>
                <a:spcPct val="150000"/>
              </a:lnSpc>
            </a:pPr>
            <a:r>
              <a:rPr lang="x-none" altLang="en-US"/>
              <a:t>    *** Intel Firmware ***</a:t>
            </a:r>
            <a:endParaRPr lang="x-none" altLang="en-US"/>
          </a:p>
          <a:p>
            <a:pPr lvl="1" fontAlgn="auto">
              <a:lnSpc>
                <a:spcPct val="150000"/>
              </a:lnSpc>
            </a:pPr>
            <a:r>
              <a:rPr lang="x-none" altLang="en-US"/>
              <a:t>[*] Add Intel descriptor.bin file # 必選</a:t>
            </a:r>
            <a:endParaRPr lang="x-none" altLang="en-US"/>
          </a:p>
          <a:p>
            <a:pPr lvl="1" fontAlgn="auto">
              <a:lnSpc>
                <a:spcPct val="150000"/>
              </a:lnSpc>
            </a:pPr>
            <a:r>
              <a:rPr lang="x-none" altLang="en-US"/>
              <a:t>[*]   Add Intel ME/TXE firmware # 必選</a:t>
            </a:r>
            <a:endParaRPr lang="x-none" altLang="en-US"/>
          </a:p>
          <a:p>
            <a:pPr lvl="1" fontAlgn="auto">
              <a:lnSpc>
                <a:spcPct val="150000"/>
              </a:lnSpc>
            </a:pPr>
            <a:r>
              <a:rPr lang="x-none" altLang="en-US"/>
              <a:t>(3rdparty/blobs/mainboard/$(MAINBOARDDIR)/me.bin) Path to management engine firmware # 同上</a:t>
            </a:r>
            <a:endParaRPr lang="x-none" altLang="en-US"/>
          </a:p>
          <a:p>
            <a:pPr lvl="1" fontAlgn="auto">
              <a:lnSpc>
                <a:spcPct val="150000"/>
              </a:lnSpc>
            </a:pPr>
            <a:r>
              <a:rPr lang="x-none" altLang="en-US"/>
              <a:t>[*]     Verify the integrity of the supplied ME/TXE firmware</a:t>
            </a:r>
            <a:endParaRPr lang="x-none" altLang="en-US"/>
          </a:p>
          <a:p>
            <a:pPr lvl="1" fontAlgn="auto">
              <a:lnSpc>
                <a:spcPct val="150000"/>
              </a:lnSpc>
            </a:pPr>
            <a:r>
              <a:rPr lang="x-none" altLang="en-US"/>
              <a:t>[*]     Strip down the Intel ME/TXE firmware # 如果要幹 ME 的話選上這個</a:t>
            </a:r>
            <a:endParaRPr lang="x-none" altLang="en-US"/>
          </a:p>
          <a:p>
            <a:pPr lvl="1" fontAlgn="auto">
              <a:lnSpc>
                <a:spcPct val="150000"/>
              </a:lnSpc>
            </a:pPr>
            <a:r>
              <a:rPr lang="x-none" altLang="en-US"/>
              <a:t>          *** Please test the modified ME/TXE firmware and coreboot in two steps ***</a:t>
            </a:r>
            <a:endParaRPr lang="x-none" altLang="en-US"/>
          </a:p>
          <a:p>
            <a:pPr lvl="1" fontAlgn="auto">
              <a:lnSpc>
                <a:spcPct val="150000"/>
              </a:lnSpc>
            </a:pPr>
            <a:r>
              <a:rPr lang="x-none" altLang="en-US"/>
              <a:t>[*]   Add gigabit ethernet firmware # 必選</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p>
        </p:txBody>
      </p:sp>
      <p:sp>
        <p:nvSpPr>
          <p:cNvPr id="3" name="Content Placeholder 2"/>
          <p:cNvSpPr>
            <a:spLocks noGrp="1"/>
          </p:cNvSpPr>
          <p:nvPr>
            <p:ph idx="1"/>
          </p:nvPr>
        </p:nvSpPr>
        <p:spPr>
          <a:xfrm>
            <a:off x="840105" y="1151255"/>
            <a:ext cx="5212080" cy="5619750"/>
          </a:xfrm>
        </p:spPr>
        <p:txBody>
          <a:bodyPr>
            <a:normAutofit fontScale="75000" lnSpcReduction="2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60000"/>
          </a:bodyPr>
          <a:lstStyle/>
          <a:p>
            <a:pPr lvl="0" fontAlgn="auto">
              <a:lnSpc>
                <a:spcPct val="150000"/>
              </a:lnSpc>
            </a:pPr>
            <a:r>
              <a:rPr lang="x-none" altLang="en-US"/>
              <a:t>全部配置好之後保存然後退出。使用 make,編譯好的固件在源碼目錄的 build/coreboot.rom。</a:t>
            </a:r>
            <a:endParaRPr lang="x-none" altLang="en-US"/>
          </a:p>
          <a:p>
            <a:pPr lvl="0" fontAlgn="auto">
              <a:lnSpc>
                <a:spcPct val="150000"/>
              </a:lnSpc>
            </a:pPr>
            <a:r>
              <a:rPr lang="x-none" altLang="en-US"/>
              <a:t>進入 build 目錄下就可以用 flashrom 刷了。</a:t>
            </a:r>
            <a:endParaRPr lang="x-none" altLang="en-US"/>
          </a:p>
          <a:p>
            <a:pPr lvl="1" fontAlgn="auto">
              <a:lnSpc>
                <a:spcPct val="150000"/>
              </a:lnSpc>
            </a:pPr>
            <a:r>
              <a:rPr lang="x-none" altLang="en-US"/>
              <a:t>$ sudo flashrom -p internal:laptop=force_I_want_a_brick -c MX25L6405D -w coreboot.rom # 同樣的，這裏的命令也是 internal flash 的命令，如果用編程器的話需要根據情況進行修改。</a:t>
            </a:r>
            <a:endParaRPr lang="x-none" altLang="en-US"/>
          </a:p>
          <a:p>
            <a:pPr lvl="0" fontAlgn="auto">
              <a:lnSpc>
                <a:spcPct val="150000"/>
              </a:lnSpc>
            </a:pPr>
            <a:r>
              <a:rPr lang="x-none" altLang="en-US"/>
              <a:t>如何配置 GRUB2</a:t>
            </a:r>
            <a:endParaRPr lang="x-none" altLang="en-US"/>
          </a:p>
          <a:p>
            <a:pPr lvl="1" fontAlgn="auto">
              <a:lnSpc>
                <a:spcPct val="150000"/>
              </a:lnSpc>
            </a:pPr>
            <a:r>
              <a:rPr lang="x-none" altLang="en-US"/>
              <a:t>GRUB2 需要一個配置文件才能正常工作，詳細情況可以參考 https://github.com/hardenedlinux/Debian-GNU-Linux-Profiles/blob/master/docs/hardened_boot/grub-for-coreboot.md</a:t>
            </a:r>
            <a:endParaRPr lang="x-none" altLang="en-US"/>
          </a:p>
          <a:p>
            <a:pPr lvl="1" fontAlgn="auto">
              <a:lnSpc>
                <a:spcPct val="150000"/>
              </a:lnSpc>
            </a:pPr>
            <a:r>
              <a:rPr lang="x-none" altLang="en-US"/>
              <a:t>幾個注意點：</a:t>
            </a:r>
            <a:endParaRPr lang="x-none" altLang="en-US"/>
          </a:p>
          <a:p>
            <a:pPr lvl="2" fontAlgn="auto">
              <a:lnSpc>
                <a:spcPct val="150000"/>
              </a:lnSpc>
            </a:pPr>
            <a:r>
              <a:rPr lang="x-none" altLang="en-US"/>
              <a:t>一些經常變動的東西可以寫到硬盤上讓 GRUB 自己去加載，而不是寫到固件裏面。</a:t>
            </a:r>
            <a:endParaRPr lang="x-none" altLang="en-US"/>
          </a:p>
          <a:p>
            <a:pPr lvl="2" fontAlgn="auto">
              <a:lnSpc>
                <a:spcPct val="150000"/>
              </a:lnSpc>
            </a:pPr>
            <a:r>
              <a:rPr lang="x-none" altLang="en-US"/>
              <a:t>(memdisk) 和 (cbfsdisk) 要區分清楚，(cbfsdisk) 是 ROM 裏的 CBFS 區域，而 (memdisk) 是 grub-mkstandalone 時包括進去的部分。</a:t>
            </a:r>
            <a:endParaRPr lang="x-none" altLang="en-US"/>
          </a:p>
          <a:p>
            <a:pPr lvl="2" fontAlgn="auto">
              <a:lnSpc>
                <a:spcPct val="150000"/>
              </a:lnSpc>
            </a:pPr>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p>
        </p:txBody>
      </p:sp>
      <p:sp>
        <p:nvSpPr>
          <p:cNvPr id="3" name="内容占位符 2"/>
          <p:cNvSpPr>
            <a:spLocks noGrp="1"/>
          </p:cNvSpPr>
          <p:nvPr>
            <p:ph idx="1"/>
          </p:nvPr>
        </p:nvSpPr>
        <p:spPr>
          <a:xfrm>
            <a:off x="838200" y="910590"/>
            <a:ext cx="10515600" cy="5864225"/>
          </a:xfrm>
        </p:spPr>
        <p:txBody>
          <a:bodyPr>
            <a:normAutofit fontScale="60000" lnSpcReduction="2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p>
        </p:txBody>
      </p:sp>
      <p:sp>
        <p:nvSpPr>
          <p:cNvPr id="3" name="内容占位符 2"/>
          <p:cNvSpPr>
            <a:spLocks noGrp="1"/>
          </p:cNvSpPr>
          <p:nvPr>
            <p:ph idx="1"/>
          </p:nvPr>
        </p:nvSpPr>
        <p:spPr>
          <a:xfrm>
            <a:off x="838200" y="933450"/>
            <a:ext cx="10515600" cy="5831205"/>
          </a:xfrm>
        </p:spPr>
        <p:txBody>
          <a:bodyPr>
            <a:normAutofit fontScale="80000" lnSpcReduction="10000"/>
          </a:bodyPr>
          <a:lstStyle/>
          <a:p>
            <a:pPr fontAlgn="auto">
              <a:lnSpc>
                <a:spcPct val="160000"/>
              </a:lnSpc>
            </a:pPr>
            <a:r>
              <a:rPr lang="en-US" altLang="zh-CN" dirty="0"/>
              <a:t>Two roles involving GPIO manipulation, one is </a:t>
            </a:r>
            <a:r>
              <a:rPr lang="en-US" altLang="zh-CN" dirty="0" err="1"/>
              <a:t>pinctrl</a:t>
            </a:r>
            <a:r>
              <a:rPr lang="en-US" altLang="zh-CN" dirty="0"/>
              <a:t>, the other is </a:t>
            </a:r>
            <a:r>
              <a:rPr lang="en-US" altLang="zh-CN" dirty="0" err="1"/>
              <a:t>gpiolib</a:t>
            </a:r>
            <a:r>
              <a:rPr lang="en-US" altLang="zh-CN" dirty="0"/>
              <a:t>; </a:t>
            </a:r>
            <a:r>
              <a:rPr lang="en-US" altLang="zh-CN" dirty="0" err="1"/>
              <a:t>pinctrl</a:t>
            </a:r>
            <a:r>
              <a:rPr lang="en-US" altLang="zh-CN" dirty="0"/>
              <a:t> cross-correlates the GPIO numbers (which are a global business) to a certain pin on a certain pin controller that is described in “pinctrl.txt”.  </a:t>
            </a:r>
            <a:r>
              <a:rPr lang="en-US" altLang="zh-CN" dirty="0" err="1"/>
              <a:t>gpio</a:t>
            </a:r>
            <a:r>
              <a:rPr lang="en-US" altLang="zh-CN" dirty="0"/>
              <a:t> drivers announce their pin ranges to the pin ctrl subsystem before it will call '</a:t>
            </a:r>
            <a:r>
              <a:rPr lang="en-US" altLang="zh-CN" dirty="0" err="1"/>
              <a:t>pinctrl_request_gpio</a:t>
            </a:r>
            <a:r>
              <a:rPr lang="en-US" altLang="zh-CN" dirty="0"/>
              <a:t>' in order to request the corresponding pin to be prepared by the </a:t>
            </a:r>
            <a:r>
              <a:rPr lang="en-US" altLang="zh-CN" dirty="0" err="1"/>
              <a:t>pinctrl</a:t>
            </a:r>
            <a:r>
              <a:rPr lang="en-US" altLang="zh-CN" dirty="0"/>
              <a:t> subsystem before any </a:t>
            </a:r>
            <a:r>
              <a:rPr lang="en-US" altLang="zh-CN" dirty="0" err="1"/>
              <a:t>gpio</a:t>
            </a:r>
            <a:r>
              <a:rPr lang="en-US" altLang="zh-CN" dirty="0"/>
              <a:t> usage, For this, the </a:t>
            </a:r>
            <a:r>
              <a:rPr lang="en-US" altLang="zh-CN" dirty="0" err="1"/>
              <a:t>gpio</a:t>
            </a:r>
            <a:r>
              <a:rPr lang="en-US" altLang="zh-CN" dirty="0"/>
              <a:t> controller can register its pin range with </a:t>
            </a:r>
            <a:r>
              <a:rPr lang="en-US" altLang="zh-CN" dirty="0" err="1"/>
              <a:t>pinctrl</a:t>
            </a:r>
            <a:r>
              <a:rPr lang="en-US" altLang="zh-CN" dirty="0"/>
              <a:t> subsystem. There are two ways of doing it currently: with or without DT.</a:t>
            </a:r>
            <a:endParaRPr lang="en-US" altLang="zh-CN" dirty="0"/>
          </a:p>
          <a:p>
            <a:pPr fontAlgn="auto">
              <a:lnSpc>
                <a:spcPct val="160000"/>
              </a:lnSpc>
            </a:pPr>
            <a:r>
              <a:rPr lang="en-US" altLang="zh-CN" dirty="0"/>
              <a:t>For with DT support refer to Documentation/</a:t>
            </a:r>
            <a:r>
              <a:rPr lang="en-US" altLang="zh-CN" dirty="0" err="1"/>
              <a:t>devicetree</a:t>
            </a:r>
            <a:r>
              <a:rPr lang="en-US" altLang="zh-CN" dirty="0"/>
              <a:t>/bindings/</a:t>
            </a:r>
            <a:r>
              <a:rPr lang="en-US" altLang="zh-CN" dirty="0" err="1"/>
              <a:t>gpio</a:t>
            </a:r>
            <a:r>
              <a:rPr lang="en-US" altLang="zh-CN" dirty="0"/>
              <a:t>/gpio.txt.</a:t>
            </a:r>
            <a:endParaRPr lang="en-US" altLang="zh-CN" dirty="0"/>
          </a:p>
          <a:p>
            <a:pPr fontAlgn="auto">
              <a:lnSpc>
                <a:spcPct val="160000"/>
              </a:lnSpc>
            </a:pPr>
            <a:r>
              <a:rPr lang="en-US" altLang="zh-CN" dirty="0"/>
              <a:t>For non-DT support, user can call </a:t>
            </a:r>
            <a:r>
              <a:rPr lang="en-US" altLang="zh-CN" dirty="0" err="1"/>
              <a:t>gpiochip_add_pin_range</a:t>
            </a:r>
            <a:r>
              <a:rPr lang="en-US" altLang="zh-CN" dirty="0"/>
              <a:t>() with appropriate parameters to register a range of </a:t>
            </a:r>
            <a:r>
              <a:rPr lang="en-US" altLang="zh-CN" dirty="0" err="1"/>
              <a:t>gpio</a:t>
            </a:r>
            <a:r>
              <a:rPr lang="en-US" altLang="zh-CN" dirty="0"/>
              <a:t> pins with a </a:t>
            </a:r>
            <a:r>
              <a:rPr lang="en-US" altLang="zh-CN" dirty="0" err="1"/>
              <a:t>pinctrl</a:t>
            </a:r>
            <a:r>
              <a:rPr lang="en-US" altLang="zh-CN" dirty="0"/>
              <a:t> driver.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p>
        </p:txBody>
      </p:sp>
      <p:sp>
        <p:nvSpPr>
          <p:cNvPr id="3" name="Content Placeholder 2"/>
          <p:cNvSpPr>
            <a:spLocks noGrp="1"/>
          </p:cNvSpPr>
          <p:nvPr>
            <p:ph idx="1"/>
          </p:nvPr>
        </p:nvSpPr>
        <p:spPr>
          <a:xfrm>
            <a:off x="838200" y="922020"/>
            <a:ext cx="10515600" cy="5788660"/>
          </a:xfrm>
        </p:spPr>
        <p:txBody>
          <a:bodyPr>
            <a:normAutofit fontScale="37500" lnSpcReduction="20000"/>
          </a:bodyPr>
          <a:lstStyle/>
          <a:p>
            <a:pPr fontAlgn="auto">
              <a:lnSpc>
                <a:spcPct val="150000"/>
              </a:lnSpc>
            </a:pPr>
            <a:r>
              <a:rPr lang="x-none" altLang="en-US"/>
              <a:t>Sync coreboot code</a:t>
            </a:r>
            <a:endParaRPr lang="x-none" altLang="en-US"/>
          </a:p>
          <a:p>
            <a:pPr lvl="1" fontAlgn="auto">
              <a:lnSpc>
                <a:spcPct val="150000"/>
              </a:lnSpc>
            </a:pPr>
            <a:r>
              <a:rPr lang="x-none" altLang="en-US"/>
              <a:t>export REPO_HOST_PORT_INFO="chromium.XXXXXXX.com 418"</a:t>
            </a:r>
            <a:endParaRPr lang="x-none" altLang="en-US"/>
          </a:p>
          <a:p>
            <a:pPr lvl="1" fontAlgn="auto">
              <a:lnSpc>
                <a:spcPct val="150000"/>
              </a:lnSpc>
            </a:pPr>
            <a:r>
              <a:rPr lang="x-none" altLang="en-US"/>
              <a:t>mkdir ~/workspace/ldev-consolidated_01</a:t>
            </a:r>
            <a:endParaRPr lang="x-none" altLang="en-US"/>
          </a:p>
          <a:p>
            <a:pPr lvl="1" fontAlgn="auto">
              <a:lnSpc>
                <a:spcPct val="150000"/>
              </a:lnSpc>
            </a:pPr>
            <a:r>
              <a:rPr lang="x-none" altLang="en-US"/>
              <a:t>cd ~/workspace/ldev-consolidated_01</a:t>
            </a:r>
            <a:endParaRPr lang="x-none" altLang="en-US"/>
          </a:p>
          <a:p>
            <a:pPr lvl="1" fontAlgn="auto">
              <a:lnSpc>
                <a:spcPct val="150000"/>
              </a:lnSpc>
            </a:pPr>
            <a:r>
              <a:rPr lang="x-none" altLang="en-US"/>
              <a:t>repo init -u ssh://chromium.XXXXXXX.com/chromiumos/manifest-mirror.git</a:t>
            </a:r>
            <a:endParaRPr lang="x-none" altLang="en-US"/>
          </a:p>
          <a:p>
            <a:pPr lvl="1" fontAlgn="auto">
              <a:lnSpc>
                <a:spcPct val="150000"/>
              </a:lnSpc>
            </a:pPr>
            <a:r>
              <a:rPr lang="x-none" altLang="en-US"/>
              <a:t>repo sync</a:t>
            </a:r>
            <a:endParaRPr lang="x-none" altLang="en-US"/>
          </a:p>
          <a:p>
            <a:pPr lvl="0" fontAlgn="auto">
              <a:lnSpc>
                <a:spcPct val="150000"/>
              </a:lnSpc>
            </a:pPr>
            <a:r>
              <a:rPr lang="x-none" altLang="en-US"/>
              <a:t>Build coreboot with Intel FSP</a:t>
            </a:r>
            <a:endParaRPr lang="x-none" altLang="en-US"/>
          </a:p>
          <a:p>
            <a:pPr lvl="1" fontAlgn="auto">
              <a:lnSpc>
                <a:spcPct val="150000"/>
              </a:lnSpc>
            </a:pPr>
            <a:r>
              <a:rPr lang="x-none" altLang="en-US"/>
              <a:t>cros_sdk --enter</a:t>
            </a:r>
            <a:endParaRPr lang="x-none" altLang="en-US"/>
          </a:p>
          <a:p>
            <a:pPr lvl="1" fontAlgn="auto">
              <a:lnSpc>
                <a:spcPct val="150000"/>
              </a:lnSpc>
            </a:pPr>
            <a:r>
              <a:rPr lang="x-none" altLang="en-US"/>
              <a:t>./setup_board --board=</a:t>
            </a:r>
            <a:r>
              <a:rPr lang="x-none" altLang="en-US" b="1" i="1"/>
              <a:t>carol</a:t>
            </a:r>
            <a:endParaRPr lang="x-none" altLang="en-US" b="1" i="1"/>
          </a:p>
          <a:p>
            <a:pPr lvl="1" fontAlgn="auto">
              <a:lnSpc>
                <a:spcPct val="15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50000"/>
              </a:lnSpc>
            </a:pPr>
            <a:r>
              <a:rPr lang="x-none" altLang="en-US"/>
              <a:t># FSP build</a:t>
            </a:r>
            <a:endParaRPr lang="x-none" altLang="en-US"/>
          </a:p>
          <a:p>
            <a:pPr lvl="1" fontAlgn="auto">
              <a:lnSpc>
                <a:spcPct val="150000"/>
              </a:lnSpc>
            </a:pPr>
            <a:r>
              <a:rPr lang="x-none" altLang="en-US"/>
              <a:t>USE="fsp_src" emerge-</a:t>
            </a:r>
            <a:r>
              <a:rPr lang="x-none" altLang="en-US" b="1" i="1"/>
              <a:t>carol </a:t>
            </a:r>
            <a:r>
              <a:rPr lang="x-none" altLang="en-US"/>
              <a:t>sys-boot/chromeos-mrc</a:t>
            </a:r>
            <a:endParaRPr lang="x-none" altLang="en-US"/>
          </a:p>
          <a:p>
            <a:pPr lvl="1" fontAlgn="auto">
              <a:lnSpc>
                <a:spcPct val="150000"/>
              </a:lnSpc>
            </a:pPr>
            <a:r>
              <a:rPr lang="x-none" altLang="en-US"/>
              <a:t># Coreboot build</a:t>
            </a:r>
            <a:endParaRPr lang="x-none" altLang="en-US"/>
          </a:p>
          <a:p>
            <a:pPr lvl="1" fontAlgn="auto">
              <a:lnSpc>
                <a:spcPct val="15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50000"/>
              </a:lnSpc>
            </a:pPr>
            <a:r>
              <a:rPr lang="x-none" altLang="en-US"/>
              <a:t>NOTE: There can be build errors if the error is because of the missing file "ec.RW.bin"</a:t>
            </a:r>
            <a:endParaRPr lang="x-none" altLang="en-US"/>
          </a:p>
          <a:p>
            <a:pPr lvl="1" fontAlgn="auto">
              <a:lnSpc>
                <a:spcPct val="15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5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50000"/>
              </a:lnSpc>
            </a:pPr>
            <a:r>
              <a:rPr lang="x-none" altLang="en-US"/>
              <a:t>Build EC Firmware</a:t>
            </a:r>
            <a:endParaRPr lang="x-none" altLang="en-US"/>
          </a:p>
          <a:p>
            <a:pPr lvl="1" fontAlgn="auto">
              <a:lnSpc>
                <a:spcPct val="150000"/>
              </a:lnSpc>
            </a:pPr>
            <a:r>
              <a:rPr lang="x-none" altLang="en-US"/>
              <a:t>cros_workon-</a:t>
            </a:r>
            <a:r>
              <a:rPr lang="x-none" altLang="en-US" b="1" i="1"/>
              <a:t>carol </a:t>
            </a:r>
            <a:r>
              <a:rPr lang="x-none" altLang="en-US"/>
              <a:t>start chromeos-ec</a:t>
            </a:r>
            <a:endParaRPr lang="x-none" altLang="en-US"/>
          </a:p>
          <a:p>
            <a:pPr lvl="1" fontAlgn="auto">
              <a:lnSpc>
                <a:spcPct val="150000"/>
              </a:lnSpc>
            </a:pPr>
            <a:r>
              <a:rPr lang="x-none" altLang="en-US"/>
              <a:t>emerge-</a:t>
            </a:r>
            <a:r>
              <a:rPr lang="x-none" altLang="en-US" b="1" i="1"/>
              <a:t>carol </a:t>
            </a:r>
            <a:r>
              <a:rPr lang="x-none" altLang="en-US"/>
              <a:t>chromeos-ec</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p>
        </p:txBody>
      </p:sp>
      <p:sp>
        <p:nvSpPr>
          <p:cNvPr id="3" name="Content Placeholder 2"/>
          <p:cNvSpPr>
            <a:spLocks noGrp="1"/>
          </p:cNvSpPr>
          <p:nvPr>
            <p:ph idx="1"/>
          </p:nvPr>
        </p:nvSpPr>
        <p:spPr/>
        <p:txBody>
          <a:bodyPr>
            <a:normAutofit fontScale="67500"/>
          </a:bodyPr>
          <a:lstStyle/>
          <a:p>
            <a:pPr fontAlgn="auto">
              <a:lnSpc>
                <a:spcPct val="150000"/>
              </a:lnSpc>
            </a:pPr>
            <a:r>
              <a:rPr lang="en-US"/>
              <a:t>In EC source, you can find the battery parameters in board/battery.c</a:t>
            </a:r>
            <a:endParaRPr lang="en-US"/>
          </a:p>
          <a:p>
            <a:pPr fontAlgn="auto">
              <a:lnSpc>
                <a:spcPct val="150000"/>
              </a:lnSpc>
            </a:pPr>
            <a:r>
              <a:rPr lang="en-US"/>
              <a:t>ex: voltage_max/voltage_normal/voltage_min.</a:t>
            </a:r>
            <a:endParaRPr lang="en-US"/>
          </a:p>
          <a:p>
            <a:pPr fontAlgn="auto">
              <a:lnSpc>
                <a:spcPct val="150000"/>
              </a:lnSpc>
            </a:pPr>
            <a:r>
              <a:rPr lang="en-US"/>
              <a:t>Refer board/</a:t>
            </a:r>
            <a:r>
              <a:rPr lang="x-none" altLang="en-US"/>
              <a:t>$BOARD</a:t>
            </a:r>
            <a:r>
              <a:rPr lang="en-US"/>
              <a:t>/battery.c to support multiple batteries, but it has to rebuild EC firmware.</a:t>
            </a:r>
            <a:endParaRPr lang="en-US"/>
          </a:p>
          <a:p>
            <a:pPr fontAlgn="auto">
              <a:lnSpc>
                <a:spcPct val="15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50000"/>
              </a:lnSpc>
            </a:pPr>
            <a:r>
              <a:rPr lang="en-US"/>
              <a:t>In </a:t>
            </a:r>
            <a:r>
              <a:rPr lang="x-none" altLang="en-US"/>
              <a:t>&lt;cr&gt;</a:t>
            </a:r>
            <a:r>
              <a:rPr lang="en-US"/>
              <a:t>/usr/share/power_manager/board_specific/low_battery_shutdown_percent, powerd uses this parameter to decide when to shutdown.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p>
        </p:txBody>
      </p:sp>
      <p:sp>
        <p:nvSpPr>
          <p:cNvPr id="3" name="Content Placeholder 2"/>
          <p:cNvSpPr>
            <a:spLocks noGrp="1"/>
          </p:cNvSpPr>
          <p:nvPr>
            <p:ph idx="1"/>
          </p:nvPr>
        </p:nvSpPr>
        <p:spPr/>
        <p:txBody>
          <a:bodyPr>
            <a:normAutofit fontScale="70000"/>
          </a:bodyPr>
          <a:lstStyle/>
          <a:p>
            <a:pPr fontAlgn="auto">
              <a:lnSpc>
                <a:spcPct val="150000"/>
              </a:lnSpc>
            </a:pPr>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pPr fontAlgn="auto">
              <a:lnSpc>
                <a:spcPct val="150000"/>
              </a:lnSpc>
            </a:pPr>
            <a:r>
              <a:rPr lang="en-US"/>
              <a:t>$ /usr/share/vboot/bin/set_gbb_flags.sh 0x239</a:t>
            </a:r>
            <a:endParaRPr lang="en-US"/>
          </a:p>
          <a:p>
            <a:pPr fontAlgn="auto">
              <a:lnSpc>
                <a:spcPct val="150000"/>
              </a:lnSpc>
            </a:pPr>
            <a:r>
              <a:rPr lang="en-US"/>
              <a:t>$ reboot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p>
        </p:txBody>
      </p:sp>
      <p:sp>
        <p:nvSpPr>
          <p:cNvPr id="3" name="Content Placeholder 2"/>
          <p:cNvSpPr>
            <a:spLocks noGrp="1"/>
          </p:cNvSpPr>
          <p:nvPr>
            <p:ph idx="1"/>
          </p:nvPr>
        </p:nvSpPr>
        <p:spPr>
          <a:xfrm>
            <a:off x="838200" y="1012190"/>
            <a:ext cx="10515600" cy="5655945"/>
          </a:xfrm>
        </p:spPr>
        <p:txBody>
          <a:bodyPr>
            <a:normAutofit fontScale="57500" lnSpcReduction="2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fontScale="90000"/>
          </a:bodyPr>
          <a:lstStyle/>
          <a:p>
            <a:r>
              <a:rPr lang="en-US"/>
              <a:t>Bluetooth Kernel Debugging</a:t>
            </a:r>
          </a:p>
        </p:txBody>
      </p:sp>
      <p:sp>
        <p:nvSpPr>
          <p:cNvPr id="3" name="Content Placeholder 2"/>
          <p:cNvSpPr>
            <a:spLocks noGrp="1"/>
          </p:cNvSpPr>
          <p:nvPr>
            <p:ph idx="1"/>
          </p:nvPr>
        </p:nvSpPr>
        <p:spPr>
          <a:xfrm>
            <a:off x="838200" y="1219200"/>
            <a:ext cx="10515600" cy="5429250"/>
          </a:xfrm>
        </p:spPr>
        <p:txBody>
          <a:bodyPr>
            <a:normAutofit fontScale="75000" lnSpcReduction="20000"/>
          </a:bodyPr>
          <a:lstStyle/>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p>
        </p:txBody>
      </p:sp>
      <p:sp>
        <p:nvSpPr>
          <p:cNvPr id="3" name="Content Placeholder 2"/>
          <p:cNvSpPr>
            <a:spLocks noGrp="1"/>
          </p:cNvSpPr>
          <p:nvPr>
            <p:ph idx="1"/>
          </p:nvPr>
        </p:nvSpPr>
        <p:spPr>
          <a:xfrm>
            <a:off x="838200" y="1198880"/>
            <a:ext cx="10515600" cy="4978400"/>
          </a:xfrm>
        </p:spPr>
        <p:txBody>
          <a:bodyPr/>
          <a:lstStyle/>
          <a:p>
            <a:pPr fontAlgn="auto">
              <a:lnSpc>
                <a:spcPct val="150000"/>
              </a:lnSpc>
            </a:pPr>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600"/>
              <a:t>Build Chrom</a:t>
            </a:r>
            <a:r>
              <a:rPr lang="x-none" altLang="en-US" sz="3600"/>
              <a:t>ium </a:t>
            </a:r>
            <a:r>
              <a:rPr lang="en-US" sz="3600"/>
              <a:t>OS with SEP and SoCWatch </a:t>
            </a:r>
            <a:r>
              <a:rPr lang="x-none" altLang="en-US" sz="3600"/>
              <a:t>T</a:t>
            </a:r>
            <a:r>
              <a:rPr lang="en-US" sz="3600"/>
              <a:t>ools</a:t>
            </a:r>
          </a:p>
        </p:txBody>
      </p:sp>
      <p:sp>
        <p:nvSpPr>
          <p:cNvPr id="3" name="Content Placeholder 2"/>
          <p:cNvSpPr>
            <a:spLocks noGrp="1"/>
          </p:cNvSpPr>
          <p:nvPr>
            <p:ph idx="1"/>
          </p:nvPr>
        </p:nvSpPr>
        <p:spPr>
          <a:xfrm>
            <a:off x="838200" y="1201420"/>
            <a:ext cx="10515600" cy="5513070"/>
          </a:xfrm>
        </p:spPr>
        <p:txBody>
          <a:bodyPr>
            <a:normAutofit fontScale="57500" lnSpcReduction="20000"/>
          </a:bodyPr>
          <a:lstStyle/>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Enable "dev_dbg" in Chromium OS Kernel Driver Debug</a:t>
            </a:r>
          </a:p>
        </p:txBody>
      </p:sp>
      <p:sp>
        <p:nvSpPr>
          <p:cNvPr id="3" name="Content Placeholder 2"/>
          <p:cNvSpPr>
            <a:spLocks noGrp="1"/>
          </p:cNvSpPr>
          <p:nvPr>
            <p:ph idx="1"/>
          </p:nvPr>
        </p:nvSpPr>
        <p:spPr/>
        <p:txBody>
          <a:bodyPr>
            <a:normAutofit fontScale="87500"/>
          </a:bodyPr>
          <a:lstStyle/>
          <a:p>
            <a:r>
              <a:rPr lang="x-none" altLang="en-US"/>
              <a:t>T</a:t>
            </a:r>
            <a:r>
              <a:rPr lang="en-US"/>
              <a:t>he simplest way to receive dev_dbg messages to do following steps:</a:t>
            </a:r>
            <a:endParaRPr lang="en-US"/>
          </a:p>
          <a:p>
            <a:pPr lvl="1"/>
            <a:r>
              <a:rPr lang="en-US"/>
              <a:t>provide debug key into bootargs kernel parameters</a:t>
            </a:r>
            <a:endParaRPr lang="en-US"/>
          </a:p>
          <a:p>
            <a:pPr lvl="1"/>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a:r>
              <a:rPr lang="en-US"/>
              <a:t>upon the kernel booted and the prompt appear to enable debug level messages by executing either dmesg -n 8 or echo 8 &gt; /proc/sys/kernel/printk</a:t>
            </a:r>
            <a:endParaRPr lang="en-US"/>
          </a:p>
          <a:p>
            <a:pPr lvl="1"/>
            <a:r>
              <a:rPr lang="en-US"/>
              <a:t>mount the debug filesystem manually by executing the following command </a:t>
            </a:r>
            <a:r>
              <a:rPr lang="x-none" altLang="en-US"/>
              <a:t>or add the this under your /etc/fstab to make the mount go automatic when you reboot</a:t>
            </a:r>
            <a:r>
              <a:rPr lang="en-US"/>
              <a:t>:</a:t>
            </a:r>
            <a:endParaRPr lang="en-US"/>
          </a:p>
          <a:p>
            <a:pPr lvl="2"/>
            <a:r>
              <a:rPr lang="en-US"/>
              <a:t>mount -t debugfs none /sys/kernel/debug</a:t>
            </a:r>
            <a:endParaRPr lang="en-US"/>
          </a:p>
          <a:p>
            <a:pPr lvl="2"/>
            <a:r>
              <a:rPr lang="en-US"/>
              <a:t>Once done, do:</a:t>
            </a:r>
            <a:endParaRPr lang="en-US"/>
          </a:p>
          <a:p>
            <a:pPr lvl="2"/>
            <a:r>
              <a:rPr lang="en-US"/>
              <a:t>ls /sys/kernel/debug</a:t>
            </a:r>
            <a:endParaRPr lang="en-US"/>
          </a:p>
          <a:p>
            <a:pPr lvl="0"/>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635"/>
            <a:ext cx="10515600" cy="635635"/>
          </a:xfrm>
        </p:spPr>
        <p:txBody>
          <a:bodyPr>
            <a:normAutofit/>
          </a:bodyPr>
          <a:lstStyle/>
          <a:p>
            <a:r>
              <a:rPr lang="x-none" altLang="en-US" sz="3200" dirty="0"/>
              <a:t>How to use Crouton to run Ubuntu inside Chromium OS</a:t>
            </a:r>
          </a:p>
        </p:txBody>
      </p:sp>
      <p:sp>
        <p:nvSpPr>
          <p:cNvPr id="3" name="Content Placeholder 2"/>
          <p:cNvSpPr>
            <a:spLocks noGrp="1"/>
          </p:cNvSpPr>
          <p:nvPr>
            <p:ph idx="1"/>
          </p:nvPr>
        </p:nvSpPr>
        <p:spPr>
          <a:xfrm>
            <a:off x="839470" y="1370330"/>
            <a:ext cx="5544185" cy="5262245"/>
          </a:xfrm>
        </p:spPr>
        <p:txBody>
          <a:bodyPr>
            <a:normAutofit fontScale="60000" lnSpcReduction="2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p>
        </p:txBody>
      </p:sp>
      <p:pic>
        <p:nvPicPr>
          <p:cNvPr id="4" name="Picture 3"/>
          <p:cNvPicPr>
            <a:picLocks noChangeAspect="1"/>
          </p:cNvPicPr>
          <p:nvPr/>
        </p:nvPicPr>
        <p:blipFill>
          <a:blip r:embed="rId1"/>
          <a:stretch>
            <a:fillRect/>
          </a:stretch>
        </p:blipFill>
        <p:spPr>
          <a:xfrm>
            <a:off x="7029450" y="890270"/>
            <a:ext cx="2528570" cy="1467485"/>
          </a:xfrm>
          <a:prstGeom prst="rect">
            <a:avLst/>
          </a:prstGeom>
        </p:spPr>
      </p:pic>
      <p:pic>
        <p:nvPicPr>
          <p:cNvPr id="5" name="Picture 4"/>
          <p:cNvPicPr>
            <a:picLocks noChangeAspect="1"/>
          </p:cNvPicPr>
          <p:nvPr/>
        </p:nvPicPr>
        <p:blipFill>
          <a:blip r:embed="rId2"/>
          <a:stretch>
            <a:fillRect/>
          </a:stretch>
        </p:blipFill>
        <p:spPr>
          <a:xfrm>
            <a:off x="7029450" y="2846070"/>
            <a:ext cx="3998595" cy="360997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626110"/>
          </a:xfrm>
        </p:spPr>
        <p:txBody>
          <a:bodyPr>
            <a:normAutofit fontScale="90000"/>
          </a:bodyPr>
          <a:lstStyle/>
          <a:p>
            <a:r>
              <a:rPr lang="en-US" sz="3600"/>
              <a:t>How to Run Android Apps in Chrome with Google ARC</a:t>
            </a:r>
            <a:br>
              <a:rPr lang="en-US" sz="3600"/>
            </a:br>
            <a:r>
              <a:rPr lang="en-US" sz="1600"/>
              <a:t>https://www.tomsguide.com/us/google-arc-chrome-android-apps,news-20736.html</a:t>
            </a:r>
          </a:p>
        </p:txBody>
      </p:sp>
      <p:sp>
        <p:nvSpPr>
          <p:cNvPr id="3" name="Content Placeholder 2"/>
          <p:cNvSpPr>
            <a:spLocks noGrp="1"/>
          </p:cNvSpPr>
          <p:nvPr>
            <p:ph idx="1"/>
          </p:nvPr>
        </p:nvSpPr>
        <p:spPr>
          <a:xfrm>
            <a:off x="838200" y="1153795"/>
            <a:ext cx="10515600" cy="5024120"/>
          </a:xfrm>
        </p:spPr>
        <p:txBody>
          <a:bodyPr>
            <a:normAutofit fontScale="92500" lnSpcReduction="20000"/>
          </a:bodyPr>
          <a:lstStyle/>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Wayland and Weston</a:t>
            </a:r>
          </a:p>
        </p:txBody>
      </p:sp>
      <p:sp>
        <p:nvSpPr>
          <p:cNvPr id="3" name="内容占位符 2"/>
          <p:cNvSpPr>
            <a:spLocks noGrp="1"/>
          </p:cNvSpPr>
          <p:nvPr>
            <p:ph idx="1"/>
          </p:nvPr>
        </p:nvSpPr>
        <p:spPr/>
        <p:txBody>
          <a:bodyPr>
            <a:normAutofit/>
          </a:bodyPr>
          <a:lstStyle/>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p>
        </p:txBody>
      </p:sp>
      <p:sp>
        <p:nvSpPr>
          <p:cNvPr id="3" name="内容占位符 2"/>
          <p:cNvSpPr>
            <a:spLocks noGrp="1"/>
          </p:cNvSpPr>
          <p:nvPr>
            <p:ph idx="1"/>
          </p:nvPr>
        </p:nvSpPr>
        <p:spPr>
          <a:xfrm>
            <a:off x="838200" y="1048385"/>
            <a:ext cx="5681345" cy="5588635"/>
          </a:xfrm>
        </p:spPr>
        <p:txBody>
          <a:bodyPr>
            <a:normAutofit fontScale="65000" lnSpcReduction="20000"/>
          </a:bodyPr>
          <a:lstStyle/>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031240"/>
          </a:xfrm>
        </p:spPr>
        <p:txBody>
          <a:bodyPr/>
          <a:lstStyle/>
          <a:p>
            <a:r>
              <a:rPr lang="en-US" altLang="zh-CN"/>
              <a:t>Weston Runtime Support Libs</a:t>
            </a:r>
          </a:p>
        </p:txBody>
      </p:sp>
      <p:pic>
        <p:nvPicPr>
          <p:cNvPr id="6" name="内容占位符 5"/>
          <p:cNvPicPr>
            <a:picLocks noGrp="1"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p>
        </p:txBody>
      </p:sp>
      <p:sp>
        <p:nvSpPr>
          <p:cNvPr id="3" name="内容占位符 2"/>
          <p:cNvSpPr>
            <a:spLocks noGrp="1"/>
          </p:cNvSpPr>
          <p:nvPr>
            <p:ph idx="1"/>
          </p:nvPr>
        </p:nvSpPr>
        <p:spPr>
          <a:xfrm>
            <a:off x="838200" y="1127760"/>
            <a:ext cx="10515600" cy="5049520"/>
          </a:xfrm>
        </p:spPr>
        <p:txBody>
          <a:bodyPr>
            <a:normAutofit fontScale="70000"/>
          </a:bodyPr>
          <a:lstStyle/>
          <a:p>
            <a:pPr fontAlgn="auto">
              <a:lnSpc>
                <a:spcPct val="15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5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p>
        </p:txBody>
      </p:sp>
      <p:sp>
        <p:nvSpPr>
          <p:cNvPr id="3" name="Content Placeholder 2"/>
          <p:cNvSpPr>
            <a:spLocks noGrp="1"/>
          </p:cNvSpPr>
          <p:nvPr>
            <p:ph idx="1"/>
          </p:nvPr>
        </p:nvSpPr>
        <p:spPr>
          <a:xfrm>
            <a:off x="838200" y="1003300"/>
            <a:ext cx="10515600" cy="5731510"/>
          </a:xfrm>
        </p:spPr>
        <p:txBody>
          <a:bodyPr>
            <a:normAutofit fontScale="72500" lnSpcReduction="2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fontAlgn="auto">
              <a:lnSpc>
                <a:spcPct val="100000"/>
              </a:lnSpc>
            </a:pPr>
            <a:r>
              <a:rPr lang="en-US" dirty="0"/>
              <a:t>Build Chromium OS kernel</a:t>
            </a:r>
            <a:endParaRPr lang="en-US" dirty="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a:t>linux</a:t>
            </a:r>
            <a:r>
              <a:rPr lang="en-US" dirty="0"/>
              <a:t>-sources</a:t>
            </a:r>
            <a:endParaRPr lang="en-US" dirty="0"/>
          </a:p>
          <a:p>
            <a:pPr lvl="1" fontAlgn="auto">
              <a:lnSpc>
                <a:spcPct val="100000"/>
              </a:lnSpc>
            </a:pPr>
            <a:r>
              <a:rPr lang="en-US" dirty="0"/>
              <a:t>Update Chromium Device</a:t>
            </a:r>
            <a:endParaRPr lang="en-US" dirty="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4830"/>
          </a:xfrm>
        </p:spPr>
        <p:txBody>
          <a:bodyPr>
            <a:normAutofit fontScale="90000"/>
          </a:bodyPr>
          <a:lstStyle/>
          <a:p>
            <a:r>
              <a:rPr lang="en-US" dirty="0"/>
              <a:t>Work Directories in Chromium OS</a:t>
            </a:r>
          </a:p>
        </p:txBody>
      </p:sp>
      <p:graphicFrame>
        <p:nvGraphicFramePr>
          <p:cNvPr id="4" name="Table 3"/>
          <p:cNvGraphicFramePr>
            <a:graphicFrameLocks noGrp="1"/>
          </p:cNvGraphicFramePr>
          <p:nvPr/>
        </p:nvGraphicFramePr>
        <p:xfrm>
          <a:off x="838835" y="1243330"/>
          <a:ext cx="11102975" cy="4861560"/>
        </p:xfrm>
        <a:graphic>
          <a:graphicData uri="http://schemas.openxmlformats.org/drawingml/2006/table">
            <a:tbl>
              <a:tblPr/>
              <a:tblGrid>
                <a:gridCol w="5551805"/>
                <a:gridCol w="5551170"/>
              </a:tblGrid>
              <a:tr h="518160">
                <a:tc>
                  <a:txBody>
                    <a:bodyPr/>
                    <a:lstStyle/>
                    <a:p>
                      <a:pPr algn="l" fontAlgn="t">
                        <a:lnSpc>
                          <a:spcPct val="150000"/>
                        </a:lnSpc>
                      </a:pPr>
                      <a:r>
                        <a:rPr lang="x-none" altLang="en-US">
                          <a:effectLst/>
                        </a:rPr>
                        <a:t>Standard S</a:t>
                      </a:r>
                      <a:r>
                        <a:rPr lang="en-US">
                          <a:effectLst/>
                        </a:rPr>
                        <a:t>et of </a:t>
                      </a:r>
                      <a:r>
                        <a:rPr lang="x-none" altLang="en-US">
                          <a:effectLst/>
                        </a:rPr>
                        <a:t>E</a:t>
                      </a:r>
                      <a:r>
                        <a:rPr lang="en-US">
                          <a:effectLst/>
                        </a:rPr>
                        <a:t>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src/third_party/portage-stable/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Chromium OS portage overlay</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src/third_party/chromiumos-overlay/</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Chromium OS ebuilds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src/third_party/chromiumos-overlay/chromeos-base/</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nb-NO">
                          <a:effectLst/>
                        </a:rPr>
                        <a:t>target profile (per-package unmask, USE flags, etc)</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src/third_party/chromiumos-overlay/profiles/targets/chromeos/</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host and per-target configs</a:t>
                      </a:r>
                      <a:endParaRPr lang="en-US">
                        <a:effectLst/>
                      </a:endParaRPr>
                    </a:p>
                    <a:p>
                      <a:pPr algn="l" fontAlgn="t">
                        <a:lnSpc>
                          <a:spcPct val="150000"/>
                        </a:lnSpc>
                      </a:pPr>
                      <a:r>
                        <a:rPr lang="x-none"/>
                        <a:t>chromium os version (</a:t>
                      </a:r>
                      <a:r>
                        <a:rPr lang="x-none" sz="1000"/>
                        <a:t>chromiumos/src/third_party/chromiumos-overlay/chromeos/config</a:t>
                      </a:r>
                      <a:r>
                        <a:rPr lang="x-none"/>
                        <a:t>)</a:t>
                      </a:r>
                      <a:endParaRPr lang="x-none"/>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src/third_party/chromiumos-overlay/chromeos/config/</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crossdev autoconf configs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/usr/share/crossdev/include/site/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dirty="0">
                          <a:effectLst/>
                        </a:rPr>
                        <a:t>board </a:t>
                      </a:r>
                      <a:r>
                        <a:rPr lang="en-US" dirty="0" err="1">
                          <a:effectLst/>
                        </a:rPr>
                        <a:t>sysroot</a:t>
                      </a:r>
                      <a:r>
                        <a:rPr lang="en-US" dirty="0">
                          <a:effectLst/>
                        </a:rPr>
                        <a:t>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dirty="0">
                          <a:effectLst/>
                        </a:rPr>
                        <a:t>/build/${BOARD}</a:t>
                      </a:r>
                      <a:endParaRPr lang="en-US" sz="1600" b="1"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p>
        </p:txBody>
      </p:sp>
      <p:sp>
        <p:nvSpPr>
          <p:cNvPr id="3" name="Content Placeholder 2"/>
          <p:cNvSpPr>
            <a:spLocks noGrp="1"/>
          </p:cNvSpPr>
          <p:nvPr>
            <p:ph idx="1"/>
          </p:nvPr>
        </p:nvSpPr>
        <p:spPr>
          <a:xfrm>
            <a:off x="838200" y="1261110"/>
            <a:ext cx="10515600" cy="5530215"/>
          </a:xfrm>
        </p:spPr>
        <p:txBody>
          <a:bodyPr>
            <a:normAutofit fontScale="60000" lnSpcReduction="10000"/>
          </a:bodyPr>
          <a:lstStyle/>
          <a:p>
            <a:pPr fontAlgn="auto">
              <a:lnSpc>
                <a:spcPct val="150000"/>
              </a:lnSpc>
            </a:pPr>
            <a:r>
              <a:rPr lang="en-US" dirty="0"/>
              <a:t>Installing </a:t>
            </a:r>
            <a:r>
              <a:rPr lang="en-US" dirty="0" err="1"/>
              <a:t>GPUTop</a:t>
            </a:r>
            <a:r>
              <a:rPr lang="en-US" dirty="0"/>
              <a:t> as a Command Line Interface on Chromium Target</a:t>
            </a:r>
            <a:endParaRPr lang="en-US" dirty="0"/>
          </a:p>
          <a:p>
            <a:pPr lvl="1" fontAlgn="auto">
              <a:lnSpc>
                <a:spcPct val="15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5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5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5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5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5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50000"/>
              </a:lnSpc>
            </a:pPr>
            <a:r>
              <a:rPr lang="en-US" dirty="0"/>
              <a:t>Start up the target device, at the log in screen open a shell prompt "ctrl-alt-&lt;F2&gt;"</a:t>
            </a:r>
            <a:endParaRPr lang="en-US" dirty="0"/>
          </a:p>
          <a:p>
            <a:pPr lvl="1" fontAlgn="auto">
              <a:lnSpc>
                <a:spcPct val="15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5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 Command Line Interface on Chromium Target</a:t>
            </a:r>
            <a:endParaRPr lang="en-US" dirty="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counters</a:t>
            </a:r>
            <a:endParaRPr lang="en-US" dirty="0"/>
          </a:p>
          <a:p>
            <a:pPr fontAlgn="auto">
              <a:lnSpc>
                <a:spcPct val="100000"/>
              </a:lnSpc>
            </a:pPr>
            <a:r>
              <a:rPr lang="en-US" dirty="0"/>
              <a:t>Installing </a:t>
            </a:r>
            <a:r>
              <a:rPr lang="en-US" dirty="0" err="1"/>
              <a:t>GPUTop</a:t>
            </a:r>
            <a:r>
              <a:rPr lang="en-US" dirty="0"/>
              <a:t> as a Web User 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RPM: </a:t>
            </a:r>
            <a:r>
              <a:rPr lang="en-US" dirty="0" err="1"/>
              <a:t>sudo</a:t>
            </a:r>
            <a:r>
              <a:rPr lang="en-US" dirty="0"/>
              <a:t> rpm -</a:t>
            </a:r>
            <a:r>
              <a:rPr lang="en-US" dirty="0" err="1"/>
              <a:t>i</a:t>
            </a:r>
            <a:r>
              <a:rPr lang="en-US" dirty="0"/>
              <a:t> gputop-1.0-x86_64.rpm</a:t>
            </a:r>
            <a:endParaRPr lang="en-US" dirty="0"/>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endParaRPr lang="en-US" dirty="0"/>
          </a:p>
          <a:p>
            <a:pPr fontAlgn="auto">
              <a:lnSpc>
                <a:spcPct val="100000"/>
              </a:lnSpc>
            </a:pPr>
            <a:r>
              <a:rPr lang="en-US" dirty="0"/>
              <a:t>Using </a:t>
            </a:r>
            <a:r>
              <a:rPr lang="en-US" dirty="0" err="1"/>
              <a:t>GPUTop</a:t>
            </a:r>
            <a:r>
              <a:rPr lang="en-US" dirty="0"/>
              <a:t> as a Web User Interface on Chromium Target and Linux</a:t>
            </a:r>
            <a:endParaRPr lang="en-US" dirty="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window</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p>
        </p:txBody>
      </p:sp>
      <p:sp>
        <p:nvSpPr>
          <p:cNvPr id="3" name="Content Placeholder 2"/>
          <p:cNvSpPr>
            <a:spLocks noGrp="1"/>
          </p:cNvSpPr>
          <p:nvPr>
            <p:ph idx="1"/>
          </p:nvPr>
        </p:nvSpPr>
        <p:spPr>
          <a:xfrm>
            <a:off x="840740" y="965835"/>
            <a:ext cx="10898505" cy="2607310"/>
          </a:xfrm>
        </p:spPr>
        <p:txBody>
          <a:bodyPr>
            <a:normAutofit/>
          </a:bodyPr>
          <a:lstStyle/>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p>
        </p:txBody>
      </p:sp>
      <p:sp>
        <p:nvSpPr>
          <p:cNvPr id="3" name="Content Placeholder 2"/>
          <p:cNvSpPr>
            <a:spLocks noGrp="1"/>
          </p:cNvSpPr>
          <p:nvPr>
            <p:ph idx="1"/>
          </p:nvPr>
        </p:nvSpPr>
        <p:spPr>
          <a:xfrm>
            <a:off x="842645" y="965835"/>
            <a:ext cx="4813935" cy="2607310"/>
          </a:xfrm>
        </p:spPr>
        <p:txBody>
          <a:bodyPr>
            <a:normAutofit fontScale="85000" lnSpcReduction="20000"/>
          </a:bodyPr>
          <a:lstStyle/>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534670"/>
          </a:xfrm>
        </p:spPr>
        <p:txBody>
          <a:bodyPr>
            <a:noAutofit/>
          </a:bodyPr>
          <a:lstStyle/>
          <a:p>
            <a:r>
              <a:rPr lang="x-none" altLang="en-US" sz="4000"/>
              <a:t>How to Add New Board Overlay</a:t>
            </a:r>
          </a:p>
        </p:txBody>
      </p:sp>
      <p:sp>
        <p:nvSpPr>
          <p:cNvPr id="3" name="Content Placeholder 2"/>
          <p:cNvSpPr>
            <a:spLocks noGrp="1"/>
          </p:cNvSpPr>
          <p:nvPr>
            <p:ph idx="1"/>
          </p:nvPr>
        </p:nvSpPr>
        <p:spPr>
          <a:xfrm>
            <a:off x="448945" y="1076960"/>
            <a:ext cx="9144635" cy="5612130"/>
          </a:xfrm>
        </p:spPr>
        <p:txBody>
          <a:bodyPr>
            <a:normAutofit fontScale="47500" lnSpcReduction="20000"/>
          </a:bodyPr>
          <a:lstStyle/>
          <a:p>
            <a:pPr fontAlgn="auto">
              <a:lnSpc>
                <a:spcPct val="150000"/>
              </a:lnSpc>
            </a:pPr>
            <a:r>
              <a:rPr lang="en-US" dirty="0"/>
              <a:t>Levels and Types</a:t>
            </a:r>
            <a:endParaRPr lang="en-US" dirty="0"/>
          </a:p>
          <a:p>
            <a:pPr lvl="1" fontAlgn="auto">
              <a:lnSpc>
                <a:spcPct val="150000"/>
              </a:lnSpc>
            </a:pPr>
            <a:r>
              <a:rPr lang="en-US" dirty="0"/>
              <a:t>For a new public board there are three levels to deal with:</a:t>
            </a:r>
            <a:endParaRPr lang="en-US" dirty="0"/>
          </a:p>
          <a:p>
            <a:pPr lvl="2" fontAlgn="auto">
              <a:lnSpc>
                <a:spcPct val="150000"/>
              </a:lnSpc>
            </a:pPr>
            <a:r>
              <a:rPr lang="en-US" dirty="0"/>
              <a:t>Public (chromium.org)</a:t>
            </a:r>
            <a:endParaRPr lang="en-US" dirty="0"/>
          </a:p>
          <a:p>
            <a:pPr lvl="2" fontAlgn="auto">
              <a:lnSpc>
                <a:spcPct val="150000"/>
              </a:lnSpc>
            </a:pPr>
            <a:r>
              <a:rPr lang="en-US" dirty="0"/>
              <a:t>Partner Private (google)</a:t>
            </a:r>
            <a:endParaRPr lang="en-US" dirty="0"/>
          </a:p>
          <a:p>
            <a:pPr lvl="2" fontAlgn="auto">
              <a:lnSpc>
                <a:spcPct val="150000"/>
              </a:lnSpc>
            </a:pPr>
            <a:r>
              <a:rPr lang="en-US" dirty="0"/>
              <a:t>Internal Private (</a:t>
            </a:r>
            <a:r>
              <a:rPr lang="x-none" altLang="en-US" dirty="0"/>
              <a:t>CPU Vendor</a:t>
            </a:r>
            <a:r>
              <a:rPr lang="en-US" dirty="0"/>
              <a:t>)</a:t>
            </a:r>
            <a:endParaRPr lang="en-US" dirty="0"/>
          </a:p>
          <a:p>
            <a:pPr lvl="2" fontAlgn="auto">
              <a:lnSpc>
                <a:spcPct val="150000"/>
              </a:lnSpc>
            </a:pPr>
            <a:r>
              <a:rPr lang="en-US" dirty="0"/>
              <a:t>Within each of the above levels, there are </a:t>
            </a:r>
            <a:r>
              <a:rPr lang="en-US" b="1" dirty="0"/>
              <a:t>three types of overlays</a:t>
            </a:r>
            <a:r>
              <a:rPr lang="en-US" dirty="0"/>
              <a:t>:</a:t>
            </a:r>
            <a:endParaRPr lang="en-US" dirty="0"/>
          </a:p>
          <a:p>
            <a:pPr lvl="3" fontAlgn="auto">
              <a:lnSpc>
                <a:spcPct val="150000"/>
              </a:lnSpc>
            </a:pPr>
            <a:r>
              <a:rPr lang="en-US" b="1" dirty="0"/>
              <a:t>chipset</a:t>
            </a:r>
            <a:endParaRPr lang="en-US" b="1" dirty="0"/>
          </a:p>
          <a:p>
            <a:pPr lvl="3" fontAlgn="auto">
              <a:lnSpc>
                <a:spcPct val="150000"/>
              </a:lnSpc>
            </a:pPr>
            <a:r>
              <a:rPr lang="en-US" b="1" dirty="0"/>
              <a:t>baseboard</a:t>
            </a:r>
            <a:endParaRPr lang="en-US" b="1" dirty="0"/>
          </a:p>
          <a:p>
            <a:pPr lvl="3" fontAlgn="auto">
              <a:lnSpc>
                <a:spcPct val="150000"/>
              </a:lnSpc>
            </a:pPr>
            <a:r>
              <a:rPr lang="en-US" b="1" dirty="0"/>
              <a:t>board</a:t>
            </a:r>
            <a:endParaRPr lang="en-US" b="1" dirty="0"/>
          </a:p>
          <a:p>
            <a:pPr lvl="1" fontAlgn="auto">
              <a:lnSpc>
                <a:spcPct val="150000"/>
              </a:lnSpc>
            </a:pPr>
            <a:r>
              <a:rPr lang="en-US" dirty="0"/>
              <a:t>Each level can have a mix of one, two, or all three types depending on the platform being added.</a:t>
            </a:r>
            <a:endParaRPr lang="en-US" dirty="0"/>
          </a:p>
          <a:p>
            <a:pPr lvl="0" fontAlgn="auto">
              <a:lnSpc>
                <a:spcPct val="150000"/>
              </a:lnSpc>
            </a:pPr>
            <a:r>
              <a:rPr lang="en-US" dirty="0"/>
              <a:t>Step 1 - Board Name</a:t>
            </a:r>
            <a:endParaRPr lang="en-US" dirty="0"/>
          </a:p>
          <a:p>
            <a:pPr lvl="1" fontAlgn="auto">
              <a:lnSpc>
                <a:spcPct val="150000"/>
              </a:lnSpc>
            </a:pPr>
            <a:r>
              <a:rPr lang="x-none" altLang="en-US" b="1" dirty="0"/>
              <a:t>T</a:t>
            </a:r>
            <a:r>
              <a:rPr lang="en-US" b="1" dirty="0"/>
              <a:t>he board name added</a:t>
            </a:r>
            <a:r>
              <a:rPr lang="en-US" dirty="0"/>
              <a:t> </a:t>
            </a:r>
            <a:r>
              <a:rPr lang="en-US" b="1" dirty="0"/>
              <a:t>to</a:t>
            </a:r>
            <a:r>
              <a:rPr lang="en-US" dirty="0"/>
              <a:t> the following file: </a:t>
            </a:r>
            <a:r>
              <a:rPr lang="en-US" b="1" dirty="0" err="1"/>
              <a:t>src</a:t>
            </a:r>
            <a:r>
              <a:rPr lang="en-US" b="1" dirty="0"/>
              <a:t>/</a:t>
            </a:r>
            <a:r>
              <a:rPr lang="en-US" b="1" dirty="0" err="1"/>
              <a:t>third_party</a:t>
            </a:r>
            <a:r>
              <a:rPr lang="en-US" b="1" dirty="0"/>
              <a:t>/</a:t>
            </a:r>
            <a:r>
              <a:rPr lang="en-US" b="1" dirty="0" err="1"/>
              <a:t>chromiumos</a:t>
            </a:r>
            <a:r>
              <a:rPr lang="en-US" b="1" dirty="0"/>
              <a:t>-overlay/</a:t>
            </a:r>
            <a:r>
              <a:rPr lang="en-US" b="1" dirty="0" err="1"/>
              <a:t>eclass</a:t>
            </a:r>
            <a:r>
              <a:rPr lang="en-US" b="1" dirty="0"/>
              <a:t>/</a:t>
            </a:r>
            <a:r>
              <a:rPr lang="en-US" b="1" dirty="0" err="1"/>
              <a:t>cros-board.eclass</a:t>
            </a:r>
            <a:endParaRPr lang="en-US" b="1" dirty="0"/>
          </a:p>
          <a:p>
            <a:pPr lvl="0" fontAlgn="auto">
              <a:lnSpc>
                <a:spcPct val="150000"/>
              </a:lnSpc>
            </a:pPr>
            <a:r>
              <a:rPr lang="en-US" dirty="0"/>
              <a:t>Step 2 - Public Overlays</a:t>
            </a:r>
            <a:endParaRPr lang="en-US" dirty="0"/>
          </a:p>
          <a:p>
            <a:pPr lvl="1" fontAlgn="auto">
              <a:lnSpc>
                <a:spcPct val="150000"/>
              </a:lnSpc>
            </a:pPr>
            <a:r>
              <a:rPr lang="en-US" b="1" dirty="0"/>
              <a:t>Chipset</a:t>
            </a:r>
            <a:r>
              <a:rPr lang="en-US" dirty="0"/>
              <a:t> - created for the silicon (</a:t>
            </a:r>
            <a:r>
              <a:rPr lang="x-none" altLang="en-US" dirty="0"/>
              <a:t>ex. </a:t>
            </a:r>
            <a:r>
              <a:rPr lang="x-none" altLang="en-US" b="1" dirty="0"/>
              <a:t>src/overlays/chipset-$CHIP</a:t>
            </a:r>
            <a:r>
              <a:rPr lang="en-US" dirty="0"/>
              <a:t>)</a:t>
            </a:r>
            <a:endParaRPr lang="en-US" dirty="0"/>
          </a:p>
          <a:p>
            <a:pPr lvl="1" fontAlgn="auto">
              <a:lnSpc>
                <a:spcPct val="150000"/>
              </a:lnSpc>
            </a:pPr>
            <a:r>
              <a:rPr lang="en-US" b="1" dirty="0"/>
              <a:t>Baseboard</a:t>
            </a:r>
            <a:r>
              <a:rPr lang="en-US" dirty="0"/>
              <a:t> - created for the lead vehicle </a:t>
            </a:r>
            <a:r>
              <a:rPr lang="x-none" altLang="en-US" dirty="0"/>
              <a:t>(ex. </a:t>
            </a:r>
            <a:r>
              <a:rPr lang="x-none" altLang="en-US" b="1" dirty="0"/>
              <a:t>src/overlays/baseboard-$BOARD</a:t>
            </a:r>
            <a:r>
              <a:rPr lang="x-none" altLang="en-US" dirty="0"/>
              <a:t>)</a:t>
            </a:r>
            <a:endParaRPr lang="x-none" altLang="en-US" dirty="0"/>
          </a:p>
          <a:p>
            <a:pPr lvl="1" fontAlgn="auto">
              <a:lnSpc>
                <a:spcPct val="150000"/>
              </a:lnSpc>
            </a:pPr>
            <a:r>
              <a:rPr lang="x-none" altLang="en-US" b="1" dirty="0"/>
              <a:t>Board</a:t>
            </a:r>
            <a:r>
              <a:rPr lang="x-none" altLang="en-US" dirty="0"/>
              <a:t> - created for each of the boards based on the silicon, including the lead vehicle. This is the main build entry point (ex. </a:t>
            </a:r>
            <a:r>
              <a:rPr lang="x-none" altLang="en-US" b="1" dirty="0"/>
              <a:t>src/overlays/overlay-$BOARD</a:t>
            </a:r>
            <a:r>
              <a:rPr lang="x-none" altLang="en-US" dirty="0"/>
              <a:t>)</a:t>
            </a:r>
            <a:endParaRPr lang="en-US" dirty="0"/>
          </a:p>
        </p:txBody>
      </p:sp>
      <p:pic>
        <p:nvPicPr>
          <p:cNvPr id="4" name="Picture 3"/>
          <p:cNvPicPr>
            <a:picLocks noChangeAspect="1"/>
          </p:cNvPicPr>
          <p:nvPr/>
        </p:nvPicPr>
        <p:blipFill>
          <a:blip r:embed="rId1"/>
          <a:stretch>
            <a:fillRect/>
          </a:stretch>
        </p:blipFill>
        <p:spPr>
          <a:xfrm>
            <a:off x="7250430" y="1245235"/>
            <a:ext cx="4579620" cy="2438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p>
        </p:txBody>
      </p:sp>
      <p:sp>
        <p:nvSpPr>
          <p:cNvPr id="3" name="Content Placeholder 2"/>
          <p:cNvSpPr>
            <a:spLocks noGrp="1"/>
          </p:cNvSpPr>
          <p:nvPr>
            <p:ph idx="1"/>
          </p:nvPr>
        </p:nvSpPr>
        <p:spPr>
          <a:xfrm>
            <a:off x="838200" y="1002665"/>
            <a:ext cx="10515600" cy="5686425"/>
          </a:xfrm>
        </p:spPr>
        <p:txBody>
          <a:bodyPr>
            <a:normAutofit fontScale="57500" lnSpcReduction="2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p>
        </p:txBody>
      </p:sp>
      <p:sp>
        <p:nvSpPr>
          <p:cNvPr id="3" name="Content Placeholder 2"/>
          <p:cNvSpPr>
            <a:spLocks noGrp="1"/>
          </p:cNvSpPr>
          <p:nvPr>
            <p:ph idx="1"/>
          </p:nvPr>
        </p:nvSpPr>
        <p:spPr>
          <a:xfrm>
            <a:off x="838200" y="1037590"/>
            <a:ext cx="10515600" cy="5671185"/>
          </a:xfrm>
        </p:spPr>
        <p:txBody>
          <a:bodyPr>
            <a:normAutofit fontScale="85000" lnSpcReduction="10000"/>
          </a:bodyPr>
          <a:lstStyle/>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p>
        </p:txBody>
      </p:sp>
      <p:sp>
        <p:nvSpPr>
          <p:cNvPr id="3" name="Content Placeholder 2"/>
          <p:cNvSpPr>
            <a:spLocks noGrp="1"/>
          </p:cNvSpPr>
          <p:nvPr>
            <p:ph idx="1"/>
          </p:nvPr>
        </p:nvSpPr>
        <p:spPr>
          <a:xfrm>
            <a:off x="838200" y="904875"/>
            <a:ext cx="6973570" cy="5876925"/>
          </a:xfrm>
        </p:spPr>
        <p:txBody>
          <a:bodyPr>
            <a:normAutofit fontScale="57500" lnSpcReduction="20000"/>
          </a:bodyPr>
          <a:lstStyle/>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p>
        </p:txBody>
      </p:sp>
      <p:sp>
        <p:nvSpPr>
          <p:cNvPr id="3" name="Content Placeholder 2"/>
          <p:cNvSpPr>
            <a:spLocks noGrp="1"/>
          </p:cNvSpPr>
          <p:nvPr>
            <p:ph idx="1"/>
          </p:nvPr>
        </p:nvSpPr>
        <p:spPr>
          <a:xfrm>
            <a:off x="838200" y="872490"/>
            <a:ext cx="10515600" cy="5820410"/>
          </a:xfrm>
        </p:spPr>
        <p:txBody>
          <a:bodyPr>
            <a:normAutofit fontScale="55000" lnSpcReduction="20000"/>
          </a:bodyPr>
          <a:lstStyle/>
          <a:p>
            <a:pPr fontAlgn="auto">
              <a:lnSpc>
                <a:spcPct val="150000"/>
              </a:lnSpc>
            </a:pPr>
            <a:r>
              <a:rPr lang="en-US"/>
              <a:t>Assum</a:t>
            </a:r>
            <a:r>
              <a:rPr lang="x-none" altLang="en-US"/>
              <a:t>ption:</a:t>
            </a:r>
            <a:r>
              <a:rPr lang="en-US"/>
              <a:t> chromium-os source pool, here is a short note to build image for </a:t>
            </a:r>
            <a:r>
              <a:rPr lang="x-none" altLang="en-US" i="1"/>
              <a:t>your_platform_name</a:t>
            </a:r>
            <a:endParaRPr lang="x-none" altLang="en-US" i="1"/>
          </a:p>
          <a:p>
            <a:pPr lvl="1" fontAlgn="auto">
              <a:lnSpc>
                <a:spcPct val="150000"/>
              </a:lnSpc>
            </a:pPr>
            <a:r>
              <a:rPr lang="x-none" altLang="en-US"/>
              <a:t>$ cd .repo</a:t>
            </a:r>
            <a:endParaRPr lang="x-none" altLang="en-US"/>
          </a:p>
          <a:p>
            <a:pPr lvl="1" fontAlgn="auto">
              <a:lnSpc>
                <a:spcPct val="150000"/>
              </a:lnSpc>
            </a:pPr>
            <a:r>
              <a:rPr lang="x-none" altLang="en-US"/>
              <a:t>$ mkdir -p local_manifests</a:t>
            </a:r>
            <a:endParaRPr lang="x-none" altLang="en-US"/>
          </a:p>
          <a:p>
            <a:pPr lvl="1" fontAlgn="auto">
              <a:lnSpc>
                <a:spcPct val="150000"/>
              </a:lnSpc>
            </a:pPr>
            <a:r>
              <a:rPr lang="x-none" altLang="en-US"/>
              <a:t>$ cd local_manifests</a:t>
            </a:r>
            <a:endParaRPr lang="x-none" altLang="en-US"/>
          </a:p>
          <a:p>
            <a:pPr lvl="1" fontAlgn="auto">
              <a:lnSpc>
                <a:spcPct val="150000"/>
              </a:lnSpc>
            </a:pPr>
            <a:r>
              <a:rPr lang="x-none" altLang="en-US"/>
              <a:t>$ vim local_manifest.xml # includes the following lines:</a:t>
            </a:r>
            <a:endParaRPr lang="x-none" altLang="en-US"/>
          </a:p>
          <a:p>
            <a:pPr lvl="2" fontAlgn="auto">
              <a:lnSpc>
                <a:spcPct val="150000"/>
              </a:lnSpc>
            </a:pPr>
            <a:r>
              <a:rPr lang="x-none" altLang="en-US"/>
              <a:t>&lt;?xml version='1.0' encoding='UTF-8'?&gt;</a:t>
            </a:r>
            <a:endParaRPr lang="x-none" altLang="en-US"/>
          </a:p>
          <a:p>
            <a:pPr lvl="2" fontAlgn="auto">
              <a:lnSpc>
                <a:spcPct val="150000"/>
              </a:lnSpc>
            </a:pPr>
            <a:r>
              <a:rPr lang="x-none" altLang="en-US"/>
              <a:t>&lt;manifest&gt;</a:t>
            </a:r>
            <a:endParaRPr lang="x-none" altLang="en-US"/>
          </a:p>
          <a:p>
            <a:pPr lvl="2" fontAlgn="auto">
              <a:lnSpc>
                <a:spcPct val="150000"/>
              </a:lnSpc>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fontAlgn="auto">
              <a:lnSpc>
                <a:spcPct val="150000"/>
              </a:lnSpc>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fontAlgn="auto">
              <a:lnSpc>
                <a:spcPct val="150000"/>
              </a:lnSpc>
            </a:pPr>
            <a:r>
              <a:rPr lang="x-none" altLang="en-US"/>
              <a:t>&lt;/manifest&gt;</a:t>
            </a:r>
            <a:endParaRPr lang="x-none" altLang="en-US"/>
          </a:p>
          <a:p>
            <a:pPr lvl="1" fontAlgn="auto">
              <a:lnSpc>
                <a:spcPct val="150000"/>
              </a:lnSpc>
            </a:pPr>
            <a:r>
              <a:rPr lang="x-none" altLang="en-US"/>
              <a:t>Back to ToT, "cd ../..; repo sync"</a:t>
            </a:r>
            <a:endParaRPr lang="x-none" altLang="en-US"/>
          </a:p>
          <a:p>
            <a:pPr lvl="1" fontAlgn="auto">
              <a:lnSpc>
                <a:spcPct val="150000"/>
              </a:lnSpc>
            </a:pPr>
            <a:r>
              <a:rPr lang="x-none" altLang="en-US"/>
              <a:t>Build packages and images # Refer to page 2</a:t>
            </a:r>
            <a:r>
              <a:rPr lang="en-US" altLang="x-none"/>
              <a:t>7</a:t>
            </a:r>
            <a:endParaRPr lang="x-none" altLang="en-US"/>
          </a:p>
          <a:p>
            <a:pPr lvl="1" fontAlgn="auto">
              <a:lnSpc>
                <a:spcPct val="150000"/>
              </a:lnSpc>
            </a:pPr>
            <a:r>
              <a:rPr lang="x-none" altLang="en-US"/>
              <a:t>Examine built images</a:t>
            </a:r>
            <a:endParaRPr lang="x-none" altLang="en-US"/>
          </a:p>
          <a:p>
            <a:pPr lvl="2" fontAlgn="auto">
              <a:lnSpc>
                <a:spcPct val="150000"/>
              </a:lnSpc>
            </a:pPr>
            <a:r>
              <a:rPr lang="x-none" altLang="en-US"/>
              <a:t>(cr) $ ./mount_gpt_image.sh --board=${BOARD} -f $(./get_latest_image.sh --board=${BOARD})</a:t>
            </a:r>
            <a:endParaRPr lang="x-none" altLang="en-US"/>
          </a:p>
          <a:p>
            <a:pPr lvl="2" fontAlgn="auto">
              <a:lnSpc>
                <a:spcPct val="150000"/>
              </a:lnSpc>
            </a:pPr>
            <a:r>
              <a:rPr lang="x-none" altLang="en-US"/>
              <a:t>(cr) $ # Do something you'd like to check</a:t>
            </a:r>
            <a:endParaRPr lang="x-none" altLang="en-US"/>
          </a:p>
          <a:p>
            <a:pPr lvl="2" fontAlgn="auto">
              <a:lnSpc>
                <a:spcPct val="150000"/>
              </a:lnSpc>
            </a:pPr>
            <a:r>
              <a:rPr lang="x-none" altLang="en-US"/>
              <a:t>(cr) $ ./mount_gpt_image.sh --board=${BOARD} -u     # remember to umount</a:t>
            </a:r>
            <a:endParaRPr lang="x-none" altLang="en-US"/>
          </a:p>
          <a:p>
            <a:pPr lvl="2" fontAlgn="auto">
              <a:lnSpc>
                <a:spcPct val="150000"/>
              </a:lnSpc>
            </a:pPr>
            <a:r>
              <a:rPr lang="x-none" altLang="en-US"/>
              <a:t>Note: If you built test image  (./build_image.sh .... test ), do not use get_latest_image.sh script, append the path of chromiumos_test_image.bin directly</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p>
        </p:txBody>
      </p:sp>
      <p:sp>
        <p:nvSpPr>
          <p:cNvPr id="3" name="Content Placeholder 2"/>
          <p:cNvSpPr>
            <a:spLocks noGrp="1"/>
          </p:cNvSpPr>
          <p:nvPr>
            <p:ph idx="1"/>
          </p:nvPr>
        </p:nvSpPr>
        <p:spPr>
          <a:xfrm>
            <a:off x="838200" y="1101725"/>
            <a:ext cx="10515600" cy="5606415"/>
          </a:xfrm>
        </p:spPr>
        <p:txBody>
          <a:bodyPr>
            <a:normAutofit fontScale="75000" lnSpcReduction="20000"/>
          </a:bodyPr>
          <a:lstStyle/>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p>
        </p:txBody>
      </p:sp>
      <p:sp>
        <p:nvSpPr>
          <p:cNvPr id="3" name="内容占位符 2"/>
          <p:cNvSpPr>
            <a:spLocks noGrp="1"/>
          </p:cNvSpPr>
          <p:nvPr>
            <p:ph idx="1"/>
          </p:nvPr>
        </p:nvSpPr>
        <p:spPr>
          <a:xfrm>
            <a:off x="683895" y="1054100"/>
            <a:ext cx="6482080" cy="5582920"/>
          </a:xfrm>
        </p:spPr>
        <p:txBody>
          <a:bodyPr>
            <a:normAutofit fontScale="57500" lnSpcReduction="20000"/>
          </a:bodyPr>
          <a:lstStyle/>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p>
        </p:txBody>
      </p:sp>
      <p:sp>
        <p:nvSpPr>
          <p:cNvPr id="3" name="内容占位符 2"/>
          <p:cNvSpPr>
            <a:spLocks noGrp="1"/>
          </p:cNvSpPr>
          <p:nvPr>
            <p:ph idx="1"/>
          </p:nvPr>
        </p:nvSpPr>
        <p:spPr>
          <a:xfrm>
            <a:off x="838200" y="1154430"/>
            <a:ext cx="10515600" cy="5461000"/>
          </a:xfrm>
        </p:spPr>
        <p:txBody>
          <a:bodyPr>
            <a:normAutofit fontScale="75000" lnSpcReduction="20000"/>
          </a:bodyPr>
          <a:lstStyle/>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p>
        </p:txBody>
      </p:sp>
      <p:sp>
        <p:nvSpPr>
          <p:cNvPr id="3" name="内容占位符 2"/>
          <p:cNvSpPr>
            <a:spLocks noGrp="1"/>
          </p:cNvSpPr>
          <p:nvPr>
            <p:ph idx="1"/>
          </p:nvPr>
        </p:nvSpPr>
        <p:spPr>
          <a:xfrm>
            <a:off x="838200" y="1259840"/>
            <a:ext cx="10515600" cy="5433695"/>
          </a:xfrm>
        </p:spPr>
        <p:txBody>
          <a:bodyPr>
            <a:normAutofit fontScale="67500" lnSpcReduction="20000"/>
          </a:bodyPr>
          <a:lstStyle/>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fontScale="90000"/>
          </a:bodyPr>
          <a:lstStyle/>
          <a:p>
            <a:r>
              <a:rPr lang="x-none" altLang="en-US"/>
              <a:t>Chromium OS Graphics Stack</a:t>
            </a:r>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endParaRPr lang="en-US"/>
          </a:p>
          <a:p>
            <a:pPr marL="285750" indent="-285750" algn="l">
              <a:buFont typeface="Arial"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94661</Words>
  <Application>Kingsoft Office WPP</Application>
  <PresentationFormat>Widescreen</PresentationFormat>
  <Paragraphs>1921</Paragraphs>
  <Slides>119</Slides>
  <Notes>56</Notes>
  <HiddenSlides>0</HiddenSlides>
  <MMClips>0</MMClips>
  <ScaleCrop>false</ScaleCrop>
  <HeadingPairs>
    <vt:vector size="4" baseType="variant">
      <vt:variant>
        <vt:lpstr>主题</vt:lpstr>
      </vt:variant>
      <vt:variant>
        <vt:i4>1</vt:i4>
      </vt:variant>
      <vt:variant>
        <vt:lpstr>幻灯片标题</vt:lpstr>
      </vt:variant>
      <vt:variant>
        <vt:i4>119</vt:i4>
      </vt:variant>
    </vt:vector>
  </HeadingPairs>
  <TitlesOfParts>
    <vt:vector size="120" baseType="lpstr">
      <vt:lpstr>Office 主题</vt:lpstr>
      <vt:lpstr>Understand of Chromium OS</vt:lpstr>
      <vt:lpstr>General Chromium OS Information</vt:lpstr>
      <vt:lpstr>Background of Portage</vt:lpstr>
      <vt:lpstr>Equery</vt:lpstr>
      <vt:lpstr>Overlay Mechanism in Portage Tree</vt:lpstr>
      <vt:lpstr>Overlays in Chromium OS</vt:lpstr>
      <vt:lpstr>Work Directories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Sysv/UpStart/Systemd的区分</vt:lpstr>
      <vt:lpstr>Sysvinit</vt:lpstr>
      <vt:lpstr>Sysvinit 的管理和控制功能</vt:lpstr>
      <vt:lpstr>Upstart</vt:lpstr>
      <vt:lpstr>Upstart的Job概念</vt:lpstr>
      <vt:lpstr>Upstart的Event概念</vt:lpstr>
      <vt:lpstr>Systemd</vt:lpstr>
      <vt:lpstr>Chrome Web Apps</vt:lpstr>
      <vt:lpstr>Firmware</vt:lpstr>
      <vt:lpstr>Verified Boot</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演示文稿</vt:lpstr>
      <vt:lpstr>PowerPoint 演示文稿</vt:lpstr>
      <vt:lpstr>Linux Video Display Stack</vt:lpstr>
      <vt:lpstr>PowerPoint 演示文稿</vt:lpstr>
      <vt:lpstr>PowerPoint 演示文稿</vt:lpstr>
      <vt:lpstr>Linux Gfx Stack Overview</vt:lpstr>
      <vt:lpstr>ALSA System on Chip (ASoC) 架构</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593</cp:revision>
  <dcterms:created xsi:type="dcterms:W3CDTF">2019-05-14T09:00:44Z</dcterms:created>
  <dcterms:modified xsi:type="dcterms:W3CDTF">2019-05-14T09:00:44Z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2019-04-10 07:49:26Z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